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7"/>
  </p:notesMasterIdLst>
  <p:handoutMasterIdLst>
    <p:handoutMasterId r:id="rId68"/>
  </p:handoutMasterIdLst>
  <p:sldIdLst>
    <p:sldId id="256" r:id="rId3"/>
    <p:sldId id="257" r:id="rId4"/>
    <p:sldId id="258" r:id="rId5"/>
    <p:sldId id="259" r:id="rId6"/>
    <p:sldId id="260" r:id="rId7"/>
    <p:sldId id="261" r:id="rId8"/>
    <p:sldId id="262" r:id="rId9"/>
    <p:sldId id="263" r:id="rId10"/>
    <p:sldId id="264" r:id="rId11"/>
    <p:sldId id="265" r:id="rId12"/>
    <p:sldId id="289" r:id="rId13"/>
    <p:sldId id="290" r:id="rId14"/>
    <p:sldId id="291" r:id="rId15"/>
    <p:sldId id="292" r:id="rId16"/>
    <p:sldId id="293" r:id="rId17"/>
    <p:sldId id="294" r:id="rId18"/>
    <p:sldId id="266" r:id="rId19"/>
    <p:sldId id="295" r:id="rId20"/>
    <p:sldId id="267" r:id="rId21"/>
    <p:sldId id="268" r:id="rId22"/>
    <p:sldId id="269" r:id="rId23"/>
    <p:sldId id="270" r:id="rId24"/>
    <p:sldId id="272" r:id="rId25"/>
    <p:sldId id="274" r:id="rId26"/>
    <p:sldId id="275" r:id="rId27"/>
    <p:sldId id="273" r:id="rId28"/>
    <p:sldId id="276" r:id="rId29"/>
    <p:sldId id="277" r:id="rId30"/>
    <p:sldId id="278" r:id="rId31"/>
    <p:sldId id="279" r:id="rId32"/>
    <p:sldId id="309" r:id="rId33"/>
    <p:sldId id="280" r:id="rId34"/>
    <p:sldId id="281" r:id="rId35"/>
    <p:sldId id="326" r:id="rId36"/>
    <p:sldId id="317" r:id="rId37"/>
    <p:sldId id="319" r:id="rId38"/>
    <p:sldId id="310" r:id="rId39"/>
    <p:sldId id="312" r:id="rId40"/>
    <p:sldId id="327" r:id="rId41"/>
    <p:sldId id="311" r:id="rId42"/>
    <p:sldId id="296" r:id="rId43"/>
    <p:sldId id="297" r:id="rId44"/>
    <p:sldId id="298" r:id="rId45"/>
    <p:sldId id="282" r:id="rId46"/>
    <p:sldId id="285" r:id="rId47"/>
    <p:sldId id="286" r:id="rId48"/>
    <p:sldId id="299" r:id="rId49"/>
    <p:sldId id="300" r:id="rId50"/>
    <p:sldId id="301" r:id="rId51"/>
    <p:sldId id="302" r:id="rId52"/>
    <p:sldId id="303" r:id="rId53"/>
    <p:sldId id="304" r:id="rId54"/>
    <p:sldId id="287" r:id="rId55"/>
    <p:sldId id="288" r:id="rId56"/>
    <p:sldId id="328" r:id="rId57"/>
    <p:sldId id="305" r:id="rId58"/>
    <p:sldId id="306" r:id="rId59"/>
    <p:sldId id="325" r:id="rId60"/>
    <p:sldId id="307" r:id="rId61"/>
    <p:sldId id="324" r:id="rId62"/>
    <p:sldId id="308" r:id="rId63"/>
    <p:sldId id="313" r:id="rId64"/>
    <p:sldId id="314" r:id="rId65"/>
    <p:sldId id="315"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76170" cy="456898"/>
          </a:xfrm>
          <a:prstGeom prst="rect">
            <a:avLst/>
          </a:prstGeom>
          <a:noFill/>
          <a:ln>
            <a:noFill/>
          </a:ln>
        </p:spPr>
        <p:txBody>
          <a:bodyPr vert="horz" wrap="square" lIns="78903" tIns="39456" rIns="78903" bIns="39456" anchor="t" anchorCtr="0" compatLnSpc="0"/>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GB" sz="1200" b="0" i="0" u="none" strike="noStrike" kern="1200" cap="none" spc="0" baseline="0">
              <a:solidFill>
                <a:srgbClr val="000000"/>
              </a:solidFill>
              <a:uFillTx/>
              <a:latin typeface="Arial" pitchFamily="18"/>
              <a:ea typeface="SimSun" pitchFamily="2"/>
              <a:cs typeface="Mangal" pitchFamily="2"/>
            </a:endParaRPr>
          </a:p>
        </p:txBody>
      </p:sp>
      <p:sp>
        <p:nvSpPr>
          <p:cNvPr id="3" name="Date Placeholder 2"/>
          <p:cNvSpPr txBox="1">
            <a:spLocks noGrp="1"/>
          </p:cNvSpPr>
          <p:nvPr>
            <p:ph type="dt" sz="quarter" idx="1"/>
          </p:nvPr>
        </p:nvSpPr>
        <p:spPr>
          <a:xfrm>
            <a:off x="3881792" y="0"/>
            <a:ext cx="2976170" cy="456898"/>
          </a:xfrm>
          <a:prstGeom prst="rect">
            <a:avLst/>
          </a:prstGeom>
          <a:noFill/>
          <a:ln>
            <a:noFill/>
          </a:ln>
        </p:spPr>
        <p:txBody>
          <a:bodyPr vert="horz" wrap="square" lIns="78903" tIns="39456" rIns="78903" bIns="39456" anchor="t" anchorCtr="0" compatLnSpc="0"/>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03DA34D2-E07F-4A79-8646-5063D5E26726}" type="datetime1">
              <a:rPr lang="en-GB" sz="1200" b="0" i="0" u="none" strike="noStrike" kern="1200" cap="none" spc="0" baseline="0">
                <a:solidFill>
                  <a:srgbClr val="000000"/>
                </a:solidFill>
                <a:uFillTx/>
                <a:latin typeface="Arial" pitchFamily="18"/>
                <a:ea typeface="SimSun" pitchFamily="2"/>
                <a:cs typeface="Mangal" pitchFamily="2"/>
              </a:rPr>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t>29/06/2014</a:t>
            </a:fld>
            <a:endParaRPr lang="en-GB" sz="1200" b="0" i="0" u="none" strike="noStrike" kern="1200" cap="none" spc="0" baseline="0">
              <a:solidFill>
                <a:srgbClr val="000000"/>
              </a:solidFill>
              <a:uFillTx/>
              <a:latin typeface="Arial" pitchFamily="18"/>
              <a:ea typeface="SimSun" pitchFamily="2"/>
              <a:cs typeface="Mangal" pitchFamily="2"/>
            </a:endParaRPr>
          </a:p>
        </p:txBody>
      </p:sp>
      <p:sp>
        <p:nvSpPr>
          <p:cNvPr id="4" name="Footer Placeholder 3"/>
          <p:cNvSpPr txBox="1">
            <a:spLocks noGrp="1"/>
          </p:cNvSpPr>
          <p:nvPr>
            <p:ph type="ftr" sz="quarter" idx="2"/>
          </p:nvPr>
        </p:nvSpPr>
        <p:spPr>
          <a:xfrm>
            <a:off x="0" y="8686955"/>
            <a:ext cx="2976170" cy="456898"/>
          </a:xfrm>
          <a:prstGeom prst="rect">
            <a:avLst/>
          </a:prstGeom>
          <a:noFill/>
          <a:ln>
            <a:noFill/>
          </a:ln>
        </p:spPr>
        <p:txBody>
          <a:bodyPr vert="horz" wrap="square" lIns="78903" tIns="39456" rIns="78903" bIns="39456" anchor="b" anchorCtr="0" compatLnSpc="0"/>
          <a:lstStyle/>
          <a:p>
            <a:pPr marL="0" marR="0" lvl="0" indent="0" algn="l"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GB" sz="1200" b="0" i="0" u="none" strike="noStrike" kern="1200" cap="none" spc="0" baseline="0">
              <a:solidFill>
                <a:srgbClr val="000000"/>
              </a:solidFill>
              <a:uFillTx/>
              <a:latin typeface="Arial" pitchFamily="18"/>
              <a:ea typeface="SimSun" pitchFamily="2"/>
              <a:cs typeface="Mangal" pitchFamily="2"/>
            </a:endParaRPr>
          </a:p>
        </p:txBody>
      </p:sp>
      <p:sp>
        <p:nvSpPr>
          <p:cNvPr id="5" name="Slide Number Placeholder 4"/>
          <p:cNvSpPr txBox="1">
            <a:spLocks noGrp="1"/>
          </p:cNvSpPr>
          <p:nvPr>
            <p:ph type="sldNum" sz="quarter" idx="3"/>
          </p:nvPr>
        </p:nvSpPr>
        <p:spPr>
          <a:xfrm>
            <a:off x="3881792" y="8686955"/>
            <a:ext cx="2976170" cy="456898"/>
          </a:xfrm>
          <a:prstGeom prst="rect">
            <a:avLst/>
          </a:prstGeom>
          <a:noFill/>
          <a:ln>
            <a:noFill/>
          </a:ln>
        </p:spPr>
        <p:txBody>
          <a:bodyPr vert="horz" wrap="square" lIns="78903" tIns="39456" rIns="78903" bIns="39456" anchor="b" anchorCtr="0" compatLnSpc="0"/>
          <a:lstStyle/>
          <a:p>
            <a:pPr marL="0" marR="0" lvl="0" indent="0" algn="r" defTabSz="9144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CBFCA161-348E-4E41-9310-CD0B6FBA4037}" type="slidenum">
              <a:t>‹#›</a:t>
            </a:fld>
            <a:endParaRPr lang="en-GB" sz="1200" b="0" i="0" u="none" strike="noStrike" kern="1200" cap="none" spc="0" baseline="0">
              <a:solidFill>
                <a:srgbClr val="000000"/>
              </a:solidFill>
              <a:uFillTx/>
              <a:latin typeface="Arial" pitchFamily="18"/>
              <a:ea typeface="SimSun" pitchFamily="2"/>
              <a:cs typeface="Mangal" pitchFamily="2"/>
            </a:endParaRPr>
          </a:p>
        </p:txBody>
      </p:sp>
    </p:spTree>
    <p:extLst>
      <p:ext uri="{BB962C8B-B14F-4D97-AF65-F5344CB8AC3E}">
        <p14:creationId xmlns:p14="http://schemas.microsoft.com/office/powerpoint/2010/main" val="26649993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1107000" y="812517"/>
            <a:ext cx="5345280" cy="4008958"/>
          </a:xfrm>
          <a:prstGeom prst="rect">
            <a:avLst/>
          </a:prstGeom>
          <a:noFill/>
          <a:ln>
            <a:noFill/>
            <a:prstDash val="solid"/>
          </a:ln>
        </p:spPr>
      </p:sp>
      <p:sp>
        <p:nvSpPr>
          <p:cNvPr id="3" name="Notes Placeholder 2"/>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lstStyle/>
          <a:p>
            <a:pPr lvl="0"/>
            <a:endParaRPr lang="en-GB"/>
          </a:p>
        </p:txBody>
      </p:sp>
      <p:sp>
        <p:nvSpPr>
          <p:cNvPr id="4" name="Header Placeholder 3"/>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lstStyle>
            <a:lvl1pPr marL="0" marR="0" lvl="0" indent="0" algn="l"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GB"/>
          </a:p>
        </p:txBody>
      </p:sp>
      <p:sp>
        <p:nvSpPr>
          <p:cNvPr id="5" name="Date Placeholder 4"/>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lstStyle>
            <a:lvl1pPr marL="0" marR="0" lvl="0" indent="0" algn="r"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728DB103-3E3B-48B1-BA45-D29FA7DE8140}" type="datetime1">
              <a:rPr lang="en-GB"/>
              <a:pPr lvl="0"/>
              <a:t>29/06/2014</a:t>
            </a:fld>
            <a:endParaRPr lang="en-GB"/>
          </a:p>
        </p:txBody>
      </p:sp>
      <p:sp>
        <p:nvSpPr>
          <p:cNvPr id="6" name="Footer Placeholder 5"/>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lstStyle>
            <a:lvl1pPr marL="0" marR="0" lvl="0" indent="0" algn="l"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GB"/>
          </a:p>
        </p:txBody>
      </p:sp>
      <p:sp>
        <p:nvSpPr>
          <p:cNvPr id="7" name="Slide Number Placeholder 6"/>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lstStyle>
            <a:lvl1pPr marL="0" marR="0" lvl="0" indent="0" algn="r" defTabSz="914400" rtl="0" fontAlgn="auto" hangingPunct="0">
              <a:lnSpc>
                <a:spcPct val="100000"/>
              </a:lnSpc>
              <a:spcBef>
                <a:spcPts val="0"/>
              </a:spcBef>
              <a:spcAft>
                <a:spcPts val="0"/>
              </a:spcAft>
              <a:buNone/>
              <a:tabLst/>
              <a:defRPr lang="en-GB"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69F6AA4C-14E6-40FC-A254-32A74CEA701A}" type="slidenum">
              <a:t>‹#›</a:t>
            </a:fld>
            <a:endParaRPr lang="en-GB"/>
          </a:p>
        </p:txBody>
      </p:sp>
    </p:spTree>
    <p:extLst>
      <p:ext uri="{BB962C8B-B14F-4D97-AF65-F5344CB8AC3E}">
        <p14:creationId xmlns:p14="http://schemas.microsoft.com/office/powerpoint/2010/main" val="2720994611"/>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en-GB" sz="2000" b="0" i="0" u="none" strike="noStrike" kern="1200" cap="none" spc="0" baseline="0">
        <a:solidFill>
          <a:srgbClr val="000000"/>
        </a:solidFill>
        <a:uFillTx/>
        <a:latin typeface="Arial" pitchFamily="18"/>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0" y="0"/>
            <a:ext cx="356" cy="356"/>
          </a:xfrm>
        </p:spPr>
        <p:txBody>
          <a:bodyPr lIns="91440" tIns="91440" rIns="91440" bIns="45720"/>
          <a:lstStyle/>
          <a:p>
            <a:endParaRPr lang="en-GB"/>
          </a:p>
        </p:txBody>
      </p:sp>
      <p:sp>
        <p:nvSpPr>
          <p:cNvPr id="4" name="Slide Number Placeholder 3"/>
          <p:cNvSpPr txBox="1"/>
          <p:nvPr/>
        </p:nvSpPr>
        <p:spPr>
          <a:xfrm>
            <a:off x="0" y="0"/>
            <a:ext cx="356" cy="356"/>
          </a:xfrm>
          <a:prstGeom prst="rect">
            <a:avLst/>
          </a:prstGeom>
          <a:noFill/>
          <a:ln>
            <a:noFill/>
          </a:ln>
        </p:spPr>
        <p:txBody>
          <a:bodyPr vert="horz" wrap="square" lIns="91440" tIns="9144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F833683-DBF2-46AD-A875-4E2C22DF7896}" type="slidenum">
              <a:t>1</a:t>
            </a:fld>
            <a:endParaRPr lang="en-GB" sz="1800" b="0" i="0" u="none" strike="noStrike" kern="1200" cap="none" spc="0" baseline="0">
              <a:solidFill>
                <a:srgbClr val="000000"/>
              </a:solidFill>
              <a:uFillTx/>
              <a:latin typeface="Calibri"/>
              <a:ea typeface=""/>
              <a:cs typeface=""/>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0" y="0"/>
            <a:ext cx="356" cy="356"/>
          </a:xfrm>
        </p:spPr>
        <p:txBody>
          <a:bodyPr lIns="91440" tIns="91440" rIns="91440" bIns="45720"/>
          <a:lstStyle/>
          <a:p>
            <a:endParaRPr lang="en-GB"/>
          </a:p>
        </p:txBody>
      </p:sp>
      <p:sp>
        <p:nvSpPr>
          <p:cNvPr id="4" name="Slide Number Placeholder 3"/>
          <p:cNvSpPr txBox="1"/>
          <p:nvPr/>
        </p:nvSpPr>
        <p:spPr>
          <a:xfrm>
            <a:off x="0" y="0"/>
            <a:ext cx="356" cy="356"/>
          </a:xfrm>
          <a:prstGeom prst="rect">
            <a:avLst/>
          </a:prstGeom>
          <a:noFill/>
          <a:ln>
            <a:noFill/>
          </a:ln>
        </p:spPr>
        <p:txBody>
          <a:bodyPr vert="horz" wrap="square" lIns="91440" tIns="9144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76F833-0723-46EA-B9A1-B9E9EB69429D}" type="slidenum">
              <a:t>2</a:t>
            </a:fld>
            <a:endParaRPr lang="en-GB" sz="1800" b="0" i="0" u="none" strike="noStrike" kern="1200" cap="none" spc="0" baseline="0">
              <a:solidFill>
                <a:srgbClr val="000000"/>
              </a:solidFill>
              <a:uFillTx/>
              <a:latin typeface="Calibri"/>
              <a:ea typeface=""/>
              <a:cs typeface=""/>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0" y="0"/>
            <a:ext cx="356" cy="356"/>
          </a:xfrm>
        </p:spPr>
        <p:txBody>
          <a:bodyPr lIns="91440" tIns="91440" rIns="91440" bIns="45720"/>
          <a:lstStyle/>
          <a:p>
            <a:endParaRPr lang="en-GB"/>
          </a:p>
        </p:txBody>
      </p:sp>
      <p:sp>
        <p:nvSpPr>
          <p:cNvPr id="4" name="Slide Number Placeholder 3"/>
          <p:cNvSpPr txBox="1"/>
          <p:nvPr/>
        </p:nvSpPr>
        <p:spPr>
          <a:xfrm>
            <a:off x="0" y="0"/>
            <a:ext cx="356" cy="356"/>
          </a:xfrm>
          <a:prstGeom prst="rect">
            <a:avLst/>
          </a:prstGeom>
          <a:noFill/>
          <a:ln>
            <a:noFill/>
          </a:ln>
        </p:spPr>
        <p:txBody>
          <a:bodyPr vert="horz" wrap="square" lIns="91440" tIns="9144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B1457AB-29EC-4366-A240-7DD040872E15}" type="slidenum">
              <a:t>4</a:t>
            </a:fld>
            <a:endParaRPr lang="en-GB" sz="1800" b="0" i="0" u="none" strike="noStrike" kern="1200" cap="none" spc="0" baseline="0">
              <a:solidFill>
                <a:srgbClr val="000000"/>
              </a:solidFill>
              <a:uFillTx/>
              <a:latin typeface="Calibri"/>
              <a:ea typeface=""/>
              <a:cs typeface=""/>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0" y="0"/>
            <a:ext cx="356" cy="356"/>
          </a:xfrm>
        </p:spPr>
        <p:txBody>
          <a:bodyPr lIns="91440" tIns="91440" rIns="91440" bIns="45720"/>
          <a:lstStyle/>
          <a:p>
            <a:endParaRPr lang="en-GB"/>
          </a:p>
        </p:txBody>
      </p:sp>
      <p:sp>
        <p:nvSpPr>
          <p:cNvPr id="4" name="Slide Number Placeholder 3"/>
          <p:cNvSpPr txBox="1"/>
          <p:nvPr/>
        </p:nvSpPr>
        <p:spPr>
          <a:xfrm>
            <a:off x="0" y="0"/>
            <a:ext cx="356" cy="356"/>
          </a:xfrm>
          <a:prstGeom prst="rect">
            <a:avLst/>
          </a:prstGeom>
          <a:noFill/>
          <a:ln>
            <a:noFill/>
          </a:ln>
        </p:spPr>
        <p:txBody>
          <a:bodyPr vert="horz" wrap="square" lIns="91440" tIns="9144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27E9184-51E9-4951-96FC-F9F93BAF9B71}" type="slidenum">
              <a:t>5</a:t>
            </a:fld>
            <a:endParaRPr lang="en-GB" sz="1800" b="0" i="0" u="none" strike="noStrike" kern="1200" cap="none" spc="0" baseline="0">
              <a:solidFill>
                <a:srgbClr val="000000"/>
              </a:solidFill>
              <a:uFillTx/>
              <a:latin typeface="Calibri"/>
              <a:ea typeface=""/>
              <a:cs typeface=""/>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0" y="0"/>
            <a:ext cx="356" cy="356"/>
          </a:xfrm>
        </p:spPr>
        <p:txBody>
          <a:bodyPr lIns="91440" tIns="91440" rIns="91440" bIns="45720"/>
          <a:lstStyle/>
          <a:p>
            <a:endParaRPr lang="en-GB"/>
          </a:p>
        </p:txBody>
      </p:sp>
      <p:sp>
        <p:nvSpPr>
          <p:cNvPr id="4" name="Slide Number Placeholder 3"/>
          <p:cNvSpPr txBox="1"/>
          <p:nvPr/>
        </p:nvSpPr>
        <p:spPr>
          <a:xfrm>
            <a:off x="0" y="0"/>
            <a:ext cx="356" cy="356"/>
          </a:xfrm>
          <a:prstGeom prst="rect">
            <a:avLst/>
          </a:prstGeom>
          <a:noFill/>
          <a:ln>
            <a:noFill/>
          </a:ln>
        </p:spPr>
        <p:txBody>
          <a:bodyPr vert="horz" wrap="square" lIns="91440" tIns="9144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0D26248-76F7-4132-ADC6-024EB9417528}" type="slidenum">
              <a:t>6</a:t>
            </a:fld>
            <a:endParaRPr lang="en-GB" sz="1800" b="0" i="0" u="none" strike="noStrike" kern="1200" cap="none" spc="0" baseline="0">
              <a:solidFill>
                <a:srgbClr val="000000"/>
              </a:solidFill>
              <a:uFillTx/>
              <a:latin typeface="Calibri"/>
              <a:ea typeface=""/>
              <a:cs typeface=""/>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0" y="0"/>
            <a:ext cx="356" cy="356"/>
          </a:xfrm>
        </p:spPr>
        <p:txBody>
          <a:bodyPr lIns="91440" tIns="91440" rIns="91440" bIns="45720"/>
          <a:lstStyle/>
          <a:p>
            <a:endParaRPr lang="en-GB"/>
          </a:p>
        </p:txBody>
      </p:sp>
      <p:sp>
        <p:nvSpPr>
          <p:cNvPr id="4" name="Slide Number Placeholder 3"/>
          <p:cNvSpPr txBox="1"/>
          <p:nvPr/>
        </p:nvSpPr>
        <p:spPr>
          <a:xfrm>
            <a:off x="0" y="0"/>
            <a:ext cx="356" cy="356"/>
          </a:xfrm>
          <a:prstGeom prst="rect">
            <a:avLst/>
          </a:prstGeom>
          <a:noFill/>
          <a:ln>
            <a:noFill/>
          </a:ln>
        </p:spPr>
        <p:txBody>
          <a:bodyPr vert="horz" wrap="square" lIns="91440" tIns="9144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9711996-1A7F-4A80-9919-1FE451F76A5A}" type="slidenum">
              <a:t>7</a:t>
            </a:fld>
            <a:endParaRPr lang="en-GB" sz="1800" b="0" i="0" u="none" strike="noStrike" kern="1200" cap="none" spc="0" baseline="0">
              <a:solidFill>
                <a:srgbClr val="000000"/>
              </a:solidFill>
              <a:uFillTx/>
              <a:latin typeface="Calibri"/>
              <a:ea typeface=""/>
              <a:cs typeface=""/>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0" y="0"/>
            <a:ext cx="356" cy="356"/>
          </a:xfrm>
        </p:spPr>
        <p:txBody>
          <a:bodyPr lIns="91440" tIns="91440" rIns="91440" bIns="45720"/>
          <a:lstStyle/>
          <a:p>
            <a:endParaRPr lang="en-GB"/>
          </a:p>
        </p:txBody>
      </p:sp>
      <p:sp>
        <p:nvSpPr>
          <p:cNvPr id="4" name="Slide Number Placeholder 3"/>
          <p:cNvSpPr txBox="1"/>
          <p:nvPr/>
        </p:nvSpPr>
        <p:spPr>
          <a:xfrm>
            <a:off x="0" y="0"/>
            <a:ext cx="356" cy="356"/>
          </a:xfrm>
          <a:prstGeom prst="rect">
            <a:avLst/>
          </a:prstGeom>
          <a:noFill/>
          <a:ln>
            <a:noFill/>
          </a:ln>
        </p:spPr>
        <p:txBody>
          <a:bodyPr vert="horz" wrap="square" lIns="91440" tIns="9144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B525C54-8998-44DC-B626-73566F1FDCFF}" type="slidenum">
              <a:t>32</a:t>
            </a:fld>
            <a:endParaRPr lang="en-GB" sz="1800" b="0" i="0" u="none" strike="noStrike" kern="1200" cap="none" spc="0" baseline="0">
              <a:solidFill>
                <a:srgbClr val="000000"/>
              </a:solidFill>
              <a:uFillTx/>
              <a:latin typeface="Calibri"/>
              <a:ea typeface=""/>
              <a:cs typeface=""/>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0" y="0"/>
            <a:ext cx="356" cy="356"/>
          </a:xfrm>
        </p:spPr>
        <p:txBody>
          <a:bodyPr lIns="91440" tIns="91440" rIns="91440" bIns="45720"/>
          <a:lstStyle/>
          <a:p>
            <a:endParaRPr lang="en-GB"/>
          </a:p>
        </p:txBody>
      </p:sp>
      <p:sp>
        <p:nvSpPr>
          <p:cNvPr id="4" name="Slide Number Placeholder 3"/>
          <p:cNvSpPr txBox="1"/>
          <p:nvPr/>
        </p:nvSpPr>
        <p:spPr>
          <a:xfrm>
            <a:off x="0" y="0"/>
            <a:ext cx="356" cy="356"/>
          </a:xfrm>
          <a:prstGeom prst="rect">
            <a:avLst/>
          </a:prstGeom>
          <a:noFill/>
          <a:ln>
            <a:noFill/>
          </a:ln>
        </p:spPr>
        <p:txBody>
          <a:bodyPr vert="horz" wrap="square" lIns="91440" tIns="9144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BFDA342-5937-45FF-A504-2185D0D2484B}" type="slidenum">
              <a:t>33</a:t>
            </a:fld>
            <a:endParaRPr lang="en-GB" sz="1800" b="0" i="0" u="none" strike="noStrike" kern="1200" cap="none" spc="0" baseline="0">
              <a:solidFill>
                <a:srgbClr val="000000"/>
              </a:solidFill>
              <a:uFillTx/>
              <a:latin typeface="Calibri"/>
              <a:ea typeface=""/>
              <a:cs typeface=""/>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1"/>
            <a:ext cx="5345116" cy="4008436"/>
          </a:xfrm>
        </p:spPr>
      </p:sp>
      <p:sp>
        <p:nvSpPr>
          <p:cNvPr id="3" name="Notes Placeholder 2"/>
          <p:cNvSpPr txBox="1">
            <a:spLocks noGrp="1"/>
          </p:cNvSpPr>
          <p:nvPr>
            <p:ph type="body" sz="quarter" idx="1"/>
          </p:nvPr>
        </p:nvSpPr>
        <p:spPr/>
        <p:txBody>
          <a:bodyPr/>
          <a:lstStyle/>
          <a:p>
            <a:endParaRPr lang="en-GB"/>
          </a:p>
        </p:txBody>
      </p:sp>
      <p:sp>
        <p:nvSpPr>
          <p:cNvPr id="4" name="Slide Number Placeholder 3"/>
          <p:cNvSpPr txBox="1"/>
          <p:nvPr/>
        </p:nvSpPr>
        <p:spPr>
          <a:xfrm>
            <a:off x="4278962" y="10157402"/>
            <a:ext cx="3280684" cy="534238"/>
          </a:xfrm>
          <a:prstGeom prst="rect">
            <a:avLst/>
          </a:prstGeom>
          <a:noFill/>
          <a:ln>
            <a:noFill/>
          </a:ln>
        </p:spPr>
        <p:txBody>
          <a:bodyPr vert="horz" wrap="square" lIns="0" tIns="0" rIns="0" bIns="0" anchor="b" anchorCtr="0" compatLnSpc="1"/>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6043AF1-C3F6-43F5-9AE3-C4889F17763A}" type="slidenum">
              <a:t>36</a:t>
            </a:fld>
            <a:endParaRPr lang="en-GB" sz="1400" b="0" i="0" u="none" strike="noStrike" kern="1200" cap="none" spc="0" baseline="0">
              <a:solidFill>
                <a:srgbClr val="000000"/>
              </a:solidFill>
              <a:uFillTx/>
              <a:latin typeface="Times New Roman" pitchFamily="18"/>
              <a:ea typeface="Arial Unicode MS" pitchFamily="2"/>
              <a:cs typeface="Tahoma" pitchFamily="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endParaRPr lang="en-GB"/>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en-US"/>
              <a:t>Click to edit Master subtitle style</a:t>
            </a:r>
            <a:endParaRPr lang="en-GB"/>
          </a:p>
        </p:txBody>
      </p:sp>
      <p:sp>
        <p:nvSpPr>
          <p:cNvPr id="4" name="Date Placeholder 3"/>
          <p:cNvSpPr txBox="1">
            <a:spLocks noGrp="1"/>
          </p:cNvSpPr>
          <p:nvPr>
            <p:ph type="dt" sz="half" idx="7"/>
          </p:nvPr>
        </p:nvSpPr>
        <p:spPr/>
        <p:txBody>
          <a:bodyPr/>
          <a:lstStyle>
            <a:lvl1pPr>
              <a:defRPr/>
            </a:lvl1pPr>
          </a:lstStyle>
          <a:p>
            <a:pPr lvl="0"/>
            <a:fld id="{B63EC6FE-BC35-43A2-AC2C-2D0A0AFF3FC9}"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11E8B471-20B7-427C-90B9-3B359BBA56E2}" type="slidenum">
              <a:t>‹#›</a:t>
            </a:fld>
            <a:endParaRPr lang="en-GB"/>
          </a:p>
        </p:txBody>
      </p:sp>
    </p:spTree>
    <p:extLst>
      <p:ext uri="{BB962C8B-B14F-4D97-AF65-F5344CB8AC3E}">
        <p14:creationId xmlns:p14="http://schemas.microsoft.com/office/powerpoint/2010/main" val="41464192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8022A675-01D8-44FF-8981-259D67AE798B}"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87F8DB62-A842-41F4-96BF-55D1EA00AE08}" type="slidenum">
              <a:t>‹#›</a:t>
            </a:fld>
            <a:endParaRPr lang="en-GB"/>
          </a:p>
        </p:txBody>
      </p:sp>
    </p:spTree>
    <p:extLst>
      <p:ext uri="{BB962C8B-B14F-4D97-AF65-F5344CB8AC3E}">
        <p14:creationId xmlns:p14="http://schemas.microsoft.com/office/powerpoint/2010/main" val="42052452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1604964"/>
            <a:ext cx="2057400" cy="4525959"/>
          </a:xfrm>
        </p:spPr>
        <p:txBody>
          <a:bodyPr vert="eaVert"/>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a:xfrm>
            <a:off x="457200" y="1604964"/>
            <a:ext cx="6019796" cy="452595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F0E39991-AA12-4A8B-BF80-C40C75CEC84A}"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7F85ABB5-15C9-46B8-80FA-66138D44D646}" type="slidenum">
              <a:t>‹#›</a:t>
            </a:fld>
            <a:endParaRPr lang="en-GB"/>
          </a:p>
        </p:txBody>
      </p:sp>
    </p:spTree>
    <p:extLst>
      <p:ext uri="{BB962C8B-B14F-4D97-AF65-F5344CB8AC3E}">
        <p14:creationId xmlns:p14="http://schemas.microsoft.com/office/powerpoint/2010/main" val="25150631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endParaRPr lang="en-GB"/>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lang="en-US">
                <a:solidFill>
                  <a:srgbClr val="898989"/>
                </a:solidFill>
              </a:defRPr>
            </a:lvl1pPr>
          </a:lstStyle>
          <a:p>
            <a:pPr lvl="0"/>
            <a:r>
              <a:rPr lang="en-US"/>
              <a:t>Click to edit Master subtitle style</a:t>
            </a:r>
            <a:endParaRPr lang="en-GB"/>
          </a:p>
        </p:txBody>
      </p:sp>
      <p:sp>
        <p:nvSpPr>
          <p:cNvPr id="4" name="Date Placeholder 3"/>
          <p:cNvSpPr txBox="1">
            <a:spLocks noGrp="1"/>
          </p:cNvSpPr>
          <p:nvPr>
            <p:ph type="dt" sz="half" idx="7"/>
          </p:nvPr>
        </p:nvSpPr>
        <p:spPr/>
        <p:txBody>
          <a:bodyPr/>
          <a:lstStyle>
            <a:lvl1pPr>
              <a:defRPr/>
            </a:lvl1pPr>
          </a:lstStyle>
          <a:p>
            <a:pPr lvl="0"/>
            <a:fld id="{E822578A-D102-4E99-AF0B-D121F657F778}"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F162B841-87B5-4D22-9C00-C27378B80ECE}" type="slidenum">
              <a:t>‹#›</a:t>
            </a:fld>
            <a:endParaRPr lang="en-GB"/>
          </a:p>
        </p:txBody>
      </p:sp>
    </p:spTree>
    <p:extLst>
      <p:ext uri="{BB962C8B-B14F-4D97-AF65-F5344CB8AC3E}">
        <p14:creationId xmlns:p14="http://schemas.microsoft.com/office/powerpoint/2010/main" val="33403104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48B35746-D35A-4921-AE9A-00DD1367BCC9}"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C541C9BC-EFF6-435B-8F1D-FF9A4849CE21}" type="slidenum">
              <a:t>‹#›</a:t>
            </a:fld>
            <a:endParaRPr lang="en-GB"/>
          </a:p>
        </p:txBody>
      </p:sp>
    </p:spTree>
    <p:extLst>
      <p:ext uri="{BB962C8B-B14F-4D97-AF65-F5344CB8AC3E}">
        <p14:creationId xmlns:p14="http://schemas.microsoft.com/office/powerpoint/2010/main" val="38755570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lstStyle>
            <a:lvl1pPr>
              <a:defRPr sz="4000" b="1" cap="all"/>
            </a:lvl1pPr>
          </a:lstStyle>
          <a:p>
            <a:pPr lvl="0"/>
            <a:r>
              <a:rPr lang="en-US"/>
              <a:t>Click to edit Master title style</a:t>
            </a:r>
            <a:endParaRPr lang="en-GB"/>
          </a:p>
        </p:txBody>
      </p:sp>
      <p:sp>
        <p:nvSpPr>
          <p:cNvPr id="3" name="Text Placeholder 2"/>
          <p:cNvSpPr txBox="1">
            <a:spLocks noGrp="1"/>
          </p:cNvSpPr>
          <p:nvPr>
            <p:ph type="body" idx="1"/>
          </p:nvPr>
        </p:nvSpPr>
        <p:spPr>
          <a:xfrm>
            <a:off x="722311" y="2906713"/>
            <a:ext cx="7772400" cy="1500182"/>
          </a:xfrm>
        </p:spPr>
        <p:txBody>
          <a:bodyPr anchor="b"/>
          <a:lstStyle>
            <a:lvl1pPr marL="0" indent="0">
              <a:buNone/>
              <a:defRPr lang="en-US" sz="2000">
                <a:solidFill>
                  <a:srgbClr val="898989"/>
                </a:solidFill>
              </a:defRPr>
            </a:lvl1pPr>
          </a:lstStyle>
          <a:p>
            <a:pPr lvl="0"/>
            <a:r>
              <a:rPr lang="en-US"/>
              <a:t>Click to edit Master text styles</a:t>
            </a:r>
          </a:p>
        </p:txBody>
      </p:sp>
      <p:sp>
        <p:nvSpPr>
          <p:cNvPr id="4" name="Date Placeholder 3"/>
          <p:cNvSpPr txBox="1">
            <a:spLocks noGrp="1"/>
          </p:cNvSpPr>
          <p:nvPr>
            <p:ph type="dt" sz="half" idx="7"/>
          </p:nvPr>
        </p:nvSpPr>
        <p:spPr/>
        <p:txBody>
          <a:bodyPr/>
          <a:lstStyle>
            <a:lvl1pPr>
              <a:defRPr/>
            </a:lvl1pPr>
          </a:lstStyle>
          <a:p>
            <a:pPr lvl="0"/>
            <a:fld id="{989DBA27-CE7D-40ED-AA70-F9047C002B8A}"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60A9BF75-83C0-4E88-86AD-0E785B5A49EC}" type="slidenum">
              <a:t>‹#›</a:t>
            </a:fld>
            <a:endParaRPr lang="en-GB"/>
          </a:p>
        </p:txBody>
      </p:sp>
    </p:spTree>
    <p:extLst>
      <p:ext uri="{BB962C8B-B14F-4D97-AF65-F5344CB8AC3E}">
        <p14:creationId xmlns:p14="http://schemas.microsoft.com/office/powerpoint/2010/main" val="29147688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a:xfrm>
            <a:off x="457200" y="1600200"/>
            <a:ext cx="3733796" cy="4800600"/>
          </a:xfrm>
        </p:spPr>
        <p:txBody>
          <a:bodyPr/>
          <a:lstStyle>
            <a:lvl1pPr>
              <a:defRPr lang="en-US" sz="2800"/>
            </a:lvl1pPr>
            <a:lvl2pPr>
              <a:defRPr lang="en-US" sz="2400"/>
            </a:lvl2pPr>
            <a:lvl3pPr>
              <a:defRPr lang="en-US" sz="2000"/>
            </a:lvl3pPr>
            <a:lvl4pPr>
              <a:defRPr lang="en-US" sz="1800"/>
            </a:lvl4pPr>
            <a:lvl5pPr>
              <a:defRPr lang="en-US"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txBox="1">
            <a:spLocks noGrp="1"/>
          </p:cNvSpPr>
          <p:nvPr>
            <p:ph idx="2"/>
          </p:nvPr>
        </p:nvSpPr>
        <p:spPr>
          <a:xfrm>
            <a:off x="4343400" y="1600200"/>
            <a:ext cx="3733796" cy="4800600"/>
          </a:xfrm>
        </p:spPr>
        <p:txBody>
          <a:bodyPr/>
          <a:lstStyle>
            <a:lvl1pPr>
              <a:defRPr lang="en-US" sz="2800"/>
            </a:lvl1pPr>
            <a:lvl2pPr>
              <a:defRPr lang="en-US" sz="2400"/>
            </a:lvl2pPr>
            <a:lvl3pPr>
              <a:defRPr lang="en-US" sz="2000"/>
            </a:lvl3pPr>
            <a:lvl4pPr>
              <a:defRPr lang="en-US" sz="1800"/>
            </a:lvl4pPr>
            <a:lvl5pPr>
              <a:defRPr lang="en-US"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txBox="1">
            <a:spLocks noGrp="1"/>
          </p:cNvSpPr>
          <p:nvPr>
            <p:ph type="dt" sz="half" idx="7"/>
          </p:nvPr>
        </p:nvSpPr>
        <p:spPr/>
        <p:txBody>
          <a:bodyPr/>
          <a:lstStyle>
            <a:lvl1pPr>
              <a:defRPr/>
            </a:lvl1pPr>
          </a:lstStyle>
          <a:p>
            <a:pPr lvl="0"/>
            <a:fld id="{3E66B10F-9FF4-4A42-8ECF-41A3EC3F310E}" type="datetime1">
              <a:rPr lang="en-GB"/>
              <a:pPr lvl="0"/>
              <a:t>29/06/2014</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934C4662-9918-42B3-B7F2-6688F78B1F9B}" type="slidenum">
              <a:t>‹#›</a:t>
            </a:fld>
            <a:endParaRPr lang="en-GB"/>
          </a:p>
        </p:txBody>
      </p:sp>
    </p:spTree>
    <p:extLst>
      <p:ext uri="{BB962C8B-B14F-4D97-AF65-F5344CB8AC3E}">
        <p14:creationId xmlns:p14="http://schemas.microsoft.com/office/powerpoint/2010/main" val="3884134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40"/>
            <a:ext cx="8229600" cy="1143000"/>
          </a:xfrm>
        </p:spPr>
        <p:txBody>
          <a:bodyPr/>
          <a:lstStyle>
            <a:lvl1pPr>
              <a:defRPr/>
            </a:lvl1pPr>
          </a:lstStyle>
          <a:p>
            <a:pPr lvl="0"/>
            <a:r>
              <a:rPr lang="en-US"/>
              <a:t>Click to edit Master title style</a:t>
            </a:r>
            <a:endParaRPr lang="en-GB"/>
          </a:p>
        </p:txBody>
      </p:sp>
      <p:sp>
        <p:nvSpPr>
          <p:cNvPr id="3" name="Text Placeholder 2"/>
          <p:cNvSpPr txBox="1">
            <a:spLocks noGrp="1"/>
          </p:cNvSpPr>
          <p:nvPr>
            <p:ph type="body" idx="1"/>
          </p:nvPr>
        </p:nvSpPr>
        <p:spPr>
          <a:xfrm>
            <a:off x="457200" y="1535113"/>
            <a:ext cx="4040184" cy="639759"/>
          </a:xfrm>
        </p:spPr>
        <p:txBody>
          <a:bodyPr anchor="b"/>
          <a:lstStyle>
            <a:lvl1pPr marL="0" indent="0">
              <a:buNone/>
              <a:defRPr lang="en-US"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defRPr lang="en-US" sz="2400"/>
            </a:lvl1pPr>
            <a:lvl2pPr>
              <a:defRPr lang="en-US" sz="2000"/>
            </a:lvl2pPr>
            <a:lvl3pPr>
              <a:defRPr lang="en-US" sz="1800"/>
            </a:lvl3pPr>
            <a:lvl4pPr>
              <a:defRPr lang="en-US" sz="1600"/>
            </a:lvl4pPr>
            <a:lvl5pPr>
              <a:defRPr lang="en-US"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txBox="1">
            <a:spLocks noGrp="1"/>
          </p:cNvSpPr>
          <p:nvPr>
            <p:ph type="body" idx="3"/>
          </p:nvPr>
        </p:nvSpPr>
        <p:spPr>
          <a:xfrm>
            <a:off x="4645023" y="1535113"/>
            <a:ext cx="4041776" cy="639759"/>
          </a:xfrm>
        </p:spPr>
        <p:txBody>
          <a:bodyPr anchor="b"/>
          <a:lstStyle>
            <a:lvl1pPr marL="0" indent="0">
              <a:buNone/>
              <a:defRPr lang="en-US"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defRPr lang="en-US" sz="2400"/>
            </a:lvl1pPr>
            <a:lvl2pPr>
              <a:defRPr lang="en-US" sz="2000"/>
            </a:lvl2pPr>
            <a:lvl3pPr>
              <a:defRPr lang="en-US" sz="1800"/>
            </a:lvl3pPr>
            <a:lvl4pPr>
              <a:defRPr lang="en-US" sz="1600"/>
            </a:lvl4pPr>
            <a:lvl5pPr>
              <a:defRPr lang="en-US"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txBox="1">
            <a:spLocks noGrp="1"/>
          </p:cNvSpPr>
          <p:nvPr>
            <p:ph type="dt" sz="half" idx="7"/>
          </p:nvPr>
        </p:nvSpPr>
        <p:spPr/>
        <p:txBody>
          <a:bodyPr/>
          <a:lstStyle>
            <a:lvl1pPr>
              <a:defRPr/>
            </a:lvl1pPr>
          </a:lstStyle>
          <a:p>
            <a:pPr lvl="0"/>
            <a:fld id="{53FA5291-80AE-498F-BCBF-9289FD293F96}" type="datetime1">
              <a:rPr lang="en-GB"/>
              <a:pPr lvl="0"/>
              <a:t>29/06/2014</a:t>
            </a:fld>
            <a:endParaRPr lang="en-GB"/>
          </a:p>
        </p:txBody>
      </p:sp>
      <p:sp>
        <p:nvSpPr>
          <p:cNvPr id="8" name="Footer Placeholder 7"/>
          <p:cNvSpPr txBox="1">
            <a:spLocks noGrp="1"/>
          </p:cNvSpPr>
          <p:nvPr>
            <p:ph type="ftr" sz="quarter" idx="9"/>
          </p:nvPr>
        </p:nvSpPr>
        <p:spPr/>
        <p:txBody>
          <a:bodyPr/>
          <a:lstStyle>
            <a:lvl1pPr>
              <a:defRPr/>
            </a:lvl1pPr>
          </a:lstStyle>
          <a:p>
            <a:pPr lvl="0"/>
            <a:endParaRPr lang="en-GB"/>
          </a:p>
        </p:txBody>
      </p:sp>
      <p:sp>
        <p:nvSpPr>
          <p:cNvPr id="9" name="Slide Number Placeholder 8"/>
          <p:cNvSpPr txBox="1">
            <a:spLocks noGrp="1"/>
          </p:cNvSpPr>
          <p:nvPr>
            <p:ph type="sldNum" sz="quarter" idx="8"/>
          </p:nvPr>
        </p:nvSpPr>
        <p:spPr/>
        <p:txBody>
          <a:bodyPr/>
          <a:lstStyle>
            <a:lvl1pPr>
              <a:defRPr/>
            </a:lvl1pPr>
          </a:lstStyle>
          <a:p>
            <a:pPr lvl="0"/>
            <a:fld id="{626788C5-AEB3-4A14-A870-EB5BD8A412FD}" type="slidenum">
              <a:t>‹#›</a:t>
            </a:fld>
            <a:endParaRPr lang="en-GB"/>
          </a:p>
        </p:txBody>
      </p:sp>
    </p:spTree>
    <p:extLst>
      <p:ext uri="{BB962C8B-B14F-4D97-AF65-F5344CB8AC3E}">
        <p14:creationId xmlns:p14="http://schemas.microsoft.com/office/powerpoint/2010/main" val="17893678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p:cNvSpPr txBox="1">
            <a:spLocks noGrp="1"/>
          </p:cNvSpPr>
          <p:nvPr>
            <p:ph type="dt" sz="half" idx="7"/>
          </p:nvPr>
        </p:nvSpPr>
        <p:spPr/>
        <p:txBody>
          <a:bodyPr/>
          <a:lstStyle>
            <a:lvl1pPr>
              <a:defRPr/>
            </a:lvl1pPr>
          </a:lstStyle>
          <a:p>
            <a:pPr lvl="0"/>
            <a:fld id="{3F3BCC84-D6B4-471E-A695-487991A9DDA7}" type="datetime1">
              <a:rPr lang="en-GB"/>
              <a:pPr lvl="0"/>
              <a:t>29/06/2014</a:t>
            </a:fld>
            <a:endParaRPr lang="en-GB"/>
          </a:p>
        </p:txBody>
      </p:sp>
      <p:sp>
        <p:nvSpPr>
          <p:cNvPr id="4" name="Footer Placeholder 3"/>
          <p:cNvSpPr txBox="1">
            <a:spLocks noGrp="1"/>
          </p:cNvSpPr>
          <p:nvPr>
            <p:ph type="ftr" sz="quarter" idx="9"/>
          </p:nvPr>
        </p:nvSpPr>
        <p:spPr/>
        <p:txBody>
          <a:bodyPr/>
          <a:lstStyle>
            <a:lvl1pPr>
              <a:defRPr/>
            </a:lvl1pPr>
          </a:lstStyle>
          <a:p>
            <a:pPr lvl="0"/>
            <a:endParaRPr lang="en-GB"/>
          </a:p>
        </p:txBody>
      </p:sp>
      <p:sp>
        <p:nvSpPr>
          <p:cNvPr id="5" name="Slide Number Placeholder 4"/>
          <p:cNvSpPr txBox="1">
            <a:spLocks noGrp="1"/>
          </p:cNvSpPr>
          <p:nvPr>
            <p:ph type="sldNum" sz="quarter" idx="8"/>
          </p:nvPr>
        </p:nvSpPr>
        <p:spPr/>
        <p:txBody>
          <a:bodyPr/>
          <a:lstStyle>
            <a:lvl1pPr>
              <a:defRPr/>
            </a:lvl1pPr>
          </a:lstStyle>
          <a:p>
            <a:pPr lvl="0"/>
            <a:fld id="{C5EDD01F-2F28-4060-8E69-DE2E056151E3}" type="slidenum">
              <a:t>‹#›</a:t>
            </a:fld>
            <a:endParaRPr lang="en-GB"/>
          </a:p>
        </p:txBody>
      </p:sp>
    </p:spTree>
    <p:extLst>
      <p:ext uri="{BB962C8B-B14F-4D97-AF65-F5344CB8AC3E}">
        <p14:creationId xmlns:p14="http://schemas.microsoft.com/office/powerpoint/2010/main" val="14919998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fld id="{C2CD2F30-6992-4BAF-8E2B-833715049778}" type="datetime1">
              <a:rPr lang="en-GB"/>
              <a:pPr lvl="0"/>
              <a:t>29/06/2014</a:t>
            </a:fld>
            <a:endParaRPr lang="en-GB"/>
          </a:p>
        </p:txBody>
      </p:sp>
      <p:sp>
        <p:nvSpPr>
          <p:cNvPr id="3" name="Footer Placeholder 2"/>
          <p:cNvSpPr txBox="1">
            <a:spLocks noGrp="1"/>
          </p:cNvSpPr>
          <p:nvPr>
            <p:ph type="ftr" sz="quarter" idx="9"/>
          </p:nvPr>
        </p:nvSpPr>
        <p:spPr/>
        <p:txBody>
          <a:bodyPr/>
          <a:lstStyle>
            <a:lvl1pPr>
              <a:defRPr/>
            </a:lvl1pPr>
          </a:lstStyle>
          <a:p>
            <a:pPr lvl="0"/>
            <a:endParaRPr lang="en-GB"/>
          </a:p>
        </p:txBody>
      </p:sp>
      <p:sp>
        <p:nvSpPr>
          <p:cNvPr id="4" name="Slide Number Placeholder 3"/>
          <p:cNvSpPr txBox="1">
            <a:spLocks noGrp="1"/>
          </p:cNvSpPr>
          <p:nvPr>
            <p:ph type="sldNum" sz="quarter" idx="8"/>
          </p:nvPr>
        </p:nvSpPr>
        <p:spPr/>
        <p:txBody>
          <a:bodyPr/>
          <a:lstStyle>
            <a:lvl1pPr>
              <a:defRPr/>
            </a:lvl1pPr>
          </a:lstStyle>
          <a:p>
            <a:pPr lvl="0"/>
            <a:fld id="{8C04E239-FD05-4110-97D4-E70078B47F35}" type="slidenum">
              <a:t>‹#›</a:t>
            </a:fld>
            <a:endParaRPr lang="en-GB"/>
          </a:p>
        </p:txBody>
      </p:sp>
    </p:spTree>
    <p:extLst>
      <p:ext uri="{BB962C8B-B14F-4D97-AF65-F5344CB8AC3E}">
        <p14:creationId xmlns:p14="http://schemas.microsoft.com/office/powerpoint/2010/main" val="41372133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lstStyle>
            <a:lvl1pPr>
              <a:defRPr sz="2000" b="1"/>
            </a:lvl1pPr>
          </a:lstStyle>
          <a:p>
            <a:pPr lvl="0"/>
            <a:r>
              <a:rPr lang="en-US"/>
              <a:t>Click to edit Master title style</a:t>
            </a:r>
            <a:endParaRPr lang="en-GB"/>
          </a:p>
        </p:txBody>
      </p:sp>
      <p:sp>
        <p:nvSpPr>
          <p:cNvPr id="3" name="Content Placeholder 2"/>
          <p:cNvSpPr txBox="1">
            <a:spLocks noGrp="1"/>
          </p:cNvSpPr>
          <p:nvPr>
            <p:ph idx="1"/>
          </p:nvPr>
        </p:nvSpPr>
        <p:spPr>
          <a:xfrm>
            <a:off x="3575047" y="273048"/>
            <a:ext cx="5111752" cy="5853110"/>
          </a:xfrm>
        </p:spPr>
        <p:txBody>
          <a:bodyPr/>
          <a:lstStyle>
            <a:lvl1pPr>
              <a:defRPr lang="en-US" sz="3200"/>
            </a:lvl1pPr>
            <a:lvl2pPr>
              <a:defRPr lang="en-US" sz="2800"/>
            </a:lvl2pPr>
            <a:lvl3pPr>
              <a:defRPr lang="en-US" sz="2400"/>
            </a:lvl3pPr>
            <a:lvl4pPr>
              <a:defRPr lang="en-US" sz="2000"/>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txBox="1">
            <a:spLocks noGrp="1"/>
          </p:cNvSpPr>
          <p:nvPr>
            <p:ph type="body" idx="2"/>
          </p:nvPr>
        </p:nvSpPr>
        <p:spPr>
          <a:xfrm>
            <a:off x="457200" y="1435095"/>
            <a:ext cx="3008311" cy="4691064"/>
          </a:xfrm>
        </p:spPr>
        <p:txBody>
          <a:bodyPr/>
          <a:lstStyle>
            <a:lvl1pPr marL="0" indent="0">
              <a:buNone/>
              <a:defRPr lang="en-US"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BF0C75CE-1AE4-4AD8-9396-F73EA2E738FD}" type="datetime1">
              <a:rPr lang="en-GB"/>
              <a:pPr lvl="0"/>
              <a:t>29/06/2014</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9DEB55B3-5FCE-4791-AFF0-25886A90C8D3}" type="slidenum">
              <a:t>‹#›</a:t>
            </a:fld>
            <a:endParaRPr lang="en-GB"/>
          </a:p>
        </p:txBody>
      </p:sp>
    </p:spTree>
    <p:extLst>
      <p:ext uri="{BB962C8B-B14F-4D97-AF65-F5344CB8AC3E}">
        <p14:creationId xmlns:p14="http://schemas.microsoft.com/office/powerpoint/2010/main" val="19235916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B44E284E-E27A-456A-B771-3335AE022D73}"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95656155-1D20-40C6-879A-DDBA46C33A1B}" type="slidenum">
              <a:t>‹#›</a:t>
            </a:fld>
            <a:endParaRPr lang="en-GB"/>
          </a:p>
        </p:txBody>
      </p:sp>
    </p:spTree>
    <p:extLst>
      <p:ext uri="{BB962C8B-B14F-4D97-AF65-F5344CB8AC3E}">
        <p14:creationId xmlns:p14="http://schemas.microsoft.com/office/powerpoint/2010/main" val="37063569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lstStyle>
            <a:lvl1pPr>
              <a:defRPr sz="2000" b="1"/>
            </a:lvl1pPr>
          </a:lstStyle>
          <a:p>
            <a:pPr lvl="0"/>
            <a:r>
              <a:rPr lang="en-US"/>
              <a:t>Click to edit Master title style</a:t>
            </a:r>
            <a:endParaRPr lang="en-GB"/>
          </a:p>
        </p:txBody>
      </p:sp>
      <p:sp>
        <p:nvSpPr>
          <p:cNvPr id="3" name="Picture Placeholder 2"/>
          <p:cNvSpPr txBox="1">
            <a:spLocks noGrp="1"/>
          </p:cNvSpPr>
          <p:nvPr>
            <p:ph type="pic" idx="1"/>
          </p:nvPr>
        </p:nvSpPr>
        <p:spPr>
          <a:xfrm>
            <a:off x="1792288" y="612776"/>
            <a:ext cx="5486400" cy="4114800"/>
          </a:xfrm>
        </p:spPr>
        <p:txBody>
          <a:bodyPr/>
          <a:lstStyle>
            <a:lvl1pPr marL="0" indent="0">
              <a:buNone/>
              <a:defRPr sz="3200"/>
            </a:lvl1pPr>
          </a:lstStyle>
          <a:p>
            <a:pPr lvl="0"/>
            <a:endParaRPr lang="en-GB"/>
          </a:p>
        </p:txBody>
      </p:sp>
      <p:sp>
        <p:nvSpPr>
          <p:cNvPr id="4" name="Text Placeholder 3"/>
          <p:cNvSpPr txBox="1">
            <a:spLocks noGrp="1"/>
          </p:cNvSpPr>
          <p:nvPr>
            <p:ph type="body" idx="2"/>
          </p:nvPr>
        </p:nvSpPr>
        <p:spPr>
          <a:xfrm>
            <a:off x="1792288" y="5367335"/>
            <a:ext cx="5486400" cy="804864"/>
          </a:xfrm>
        </p:spPr>
        <p:txBody>
          <a:bodyPr/>
          <a:lstStyle>
            <a:lvl1pPr marL="0" indent="0">
              <a:buNone/>
              <a:defRPr lang="en-US"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81A1F3C3-E609-4EA7-8571-DBFA95DE5EC1}" type="datetime1">
              <a:rPr lang="en-GB"/>
              <a:pPr lvl="0"/>
              <a:t>29/06/2014</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A8972D71-F6E0-467D-8A64-63371666EDCD}" type="slidenum">
              <a:t>‹#›</a:t>
            </a:fld>
            <a:endParaRPr lang="en-GB"/>
          </a:p>
        </p:txBody>
      </p:sp>
    </p:spTree>
    <p:extLst>
      <p:ext uri="{BB962C8B-B14F-4D97-AF65-F5344CB8AC3E}">
        <p14:creationId xmlns:p14="http://schemas.microsoft.com/office/powerpoint/2010/main" val="33412435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p:txBody>
          <a:bodyPr vert="eaVert"/>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0A1B6D43-4DE0-41E0-AE2A-790750730E3B}"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13C3F323-2232-4E2F-80CA-22842C90A8E6}" type="slidenum">
              <a:t>‹#›</a:t>
            </a:fld>
            <a:endParaRPr lang="en-GB"/>
          </a:p>
        </p:txBody>
      </p:sp>
    </p:spTree>
    <p:extLst>
      <p:ext uri="{BB962C8B-B14F-4D97-AF65-F5344CB8AC3E}">
        <p14:creationId xmlns:p14="http://schemas.microsoft.com/office/powerpoint/2010/main" val="10318976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172200" y="274640"/>
            <a:ext cx="1904996" cy="6126159"/>
          </a:xfrm>
        </p:spPr>
        <p:txBody>
          <a:bodyPr vert="eaVert"/>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a:xfrm>
            <a:off x="457200" y="274640"/>
            <a:ext cx="5562596" cy="6126159"/>
          </a:xfrm>
        </p:spPr>
        <p:txBody>
          <a:bodyPr vert="eaVert"/>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D541D97A-05A0-4E73-A6BF-1991C8800600}"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5FC14733-FE71-478D-A98A-84A5A49901DD}" type="slidenum">
              <a:t>‹#›</a:t>
            </a:fld>
            <a:endParaRPr lang="en-GB"/>
          </a:p>
        </p:txBody>
      </p:sp>
    </p:spTree>
    <p:extLst>
      <p:ext uri="{BB962C8B-B14F-4D97-AF65-F5344CB8AC3E}">
        <p14:creationId xmlns:p14="http://schemas.microsoft.com/office/powerpoint/2010/main" val="41972092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lstStyle>
            <a:lvl1pPr>
              <a:defRPr sz="4000" b="1" cap="all"/>
            </a:lvl1pPr>
          </a:lstStyle>
          <a:p>
            <a:pPr lvl="0"/>
            <a:r>
              <a:rPr lang="en-US"/>
              <a:t>Click to edit Master title style</a:t>
            </a:r>
            <a:endParaRPr lang="en-GB"/>
          </a:p>
        </p:txBody>
      </p:sp>
      <p:sp>
        <p:nvSpPr>
          <p:cNvPr id="3" name="Text Placeholder 2"/>
          <p:cNvSpPr txBox="1">
            <a:spLocks noGrp="1"/>
          </p:cNvSpPr>
          <p:nvPr>
            <p:ph type="body" idx="1"/>
          </p:nvPr>
        </p:nvSpPr>
        <p:spPr>
          <a:xfrm>
            <a:off x="722311" y="2906713"/>
            <a:ext cx="7772400" cy="1500182"/>
          </a:xfrm>
        </p:spPr>
        <p:txBody>
          <a:bodyPr anchor="b"/>
          <a:lstStyle>
            <a:lvl1pPr marL="0" indent="0">
              <a:buNone/>
              <a:defRPr sz="2000">
                <a:solidFill>
                  <a:srgbClr val="898989"/>
                </a:solidFill>
              </a:defRPr>
            </a:lvl1pPr>
          </a:lstStyle>
          <a:p>
            <a:pPr lvl="0"/>
            <a:r>
              <a:rPr lang="en-US"/>
              <a:t>Click to edit Master text styles</a:t>
            </a:r>
          </a:p>
        </p:txBody>
      </p:sp>
      <p:sp>
        <p:nvSpPr>
          <p:cNvPr id="4" name="Date Placeholder 3"/>
          <p:cNvSpPr txBox="1">
            <a:spLocks noGrp="1"/>
          </p:cNvSpPr>
          <p:nvPr>
            <p:ph type="dt" sz="half" idx="7"/>
          </p:nvPr>
        </p:nvSpPr>
        <p:spPr/>
        <p:txBody>
          <a:bodyPr/>
          <a:lstStyle>
            <a:lvl1pPr>
              <a:defRPr/>
            </a:lvl1pPr>
          </a:lstStyle>
          <a:p>
            <a:pPr lvl="0"/>
            <a:fld id="{120B7716-B79F-4200-BFA3-63CE540979DE}" type="datetime1">
              <a:rPr lang="en-GB"/>
              <a:pPr lvl="0"/>
              <a:t>29/06/2014</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305FC5CF-44AF-4735-B045-BF5E37DFC248}" type="slidenum">
              <a:t>‹#›</a:t>
            </a:fld>
            <a:endParaRPr lang="en-GB"/>
          </a:p>
        </p:txBody>
      </p:sp>
    </p:spTree>
    <p:extLst>
      <p:ext uri="{BB962C8B-B14F-4D97-AF65-F5344CB8AC3E}">
        <p14:creationId xmlns:p14="http://schemas.microsoft.com/office/powerpoint/2010/main" val="9245642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a:xfrm>
            <a:off x="457200" y="1604964"/>
            <a:ext cx="4038603" cy="4525959"/>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txBox="1">
            <a:spLocks noGrp="1"/>
          </p:cNvSpPr>
          <p:nvPr>
            <p:ph idx="2"/>
          </p:nvPr>
        </p:nvSpPr>
        <p:spPr>
          <a:xfrm>
            <a:off x="4648196" y="1604964"/>
            <a:ext cx="4038603" cy="4525959"/>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txBox="1">
            <a:spLocks noGrp="1"/>
          </p:cNvSpPr>
          <p:nvPr>
            <p:ph type="dt" sz="half" idx="7"/>
          </p:nvPr>
        </p:nvSpPr>
        <p:spPr/>
        <p:txBody>
          <a:bodyPr/>
          <a:lstStyle>
            <a:lvl1pPr>
              <a:defRPr/>
            </a:lvl1pPr>
          </a:lstStyle>
          <a:p>
            <a:pPr lvl="0"/>
            <a:fld id="{1EFB3C93-A235-4A97-8AC6-AC00D1E6F4E0}" type="datetime1">
              <a:rPr lang="en-GB"/>
              <a:pPr lvl="0"/>
              <a:t>29/06/2014</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3E0B664E-0FC3-4471-8B86-ECBD34B639A9}" type="slidenum">
              <a:t>‹#›</a:t>
            </a:fld>
            <a:endParaRPr lang="en-GB"/>
          </a:p>
        </p:txBody>
      </p:sp>
    </p:spTree>
    <p:extLst>
      <p:ext uri="{BB962C8B-B14F-4D97-AF65-F5344CB8AC3E}">
        <p14:creationId xmlns:p14="http://schemas.microsoft.com/office/powerpoint/2010/main" val="34635414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40"/>
            <a:ext cx="8229600" cy="1143000"/>
          </a:xfrm>
        </p:spPr>
        <p:txBody>
          <a:bodyPr/>
          <a:lstStyle>
            <a:lvl1pPr>
              <a:defRPr/>
            </a:lvl1pPr>
          </a:lstStyle>
          <a:p>
            <a:pPr lvl="0"/>
            <a:r>
              <a:rPr lang="en-US"/>
              <a:t>Click to edit Master title style</a:t>
            </a:r>
            <a:endParaRPr lang="en-GB"/>
          </a:p>
        </p:txBody>
      </p:sp>
      <p:sp>
        <p:nvSpPr>
          <p:cNvPr id="3" name="Text Placeholder 2"/>
          <p:cNvSpPr txBox="1">
            <a:spLocks noGrp="1"/>
          </p:cNvSpPr>
          <p:nvPr>
            <p:ph type="body" idx="1"/>
          </p:nvPr>
        </p:nvSpPr>
        <p:spPr>
          <a:xfrm>
            <a:off x="457200" y="1535113"/>
            <a:ext cx="4040184" cy="639759"/>
          </a:xfrm>
        </p:spPr>
        <p:txBody>
          <a:bodyPr anchor="b"/>
          <a:lstStyle>
            <a:lvl1pPr marL="0" indent="0">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txBox="1">
            <a:spLocks noGrp="1"/>
          </p:cNvSpPr>
          <p:nvPr>
            <p:ph type="body" idx="3"/>
          </p:nvPr>
        </p:nvSpPr>
        <p:spPr>
          <a:xfrm>
            <a:off x="4645023" y="1535113"/>
            <a:ext cx="4041776" cy="639759"/>
          </a:xfrm>
        </p:spPr>
        <p:txBody>
          <a:bodyPr anchor="b"/>
          <a:lstStyle>
            <a:lvl1pPr marL="0" indent="0">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txBox="1">
            <a:spLocks noGrp="1"/>
          </p:cNvSpPr>
          <p:nvPr>
            <p:ph type="dt" sz="half" idx="7"/>
          </p:nvPr>
        </p:nvSpPr>
        <p:spPr/>
        <p:txBody>
          <a:bodyPr/>
          <a:lstStyle>
            <a:lvl1pPr>
              <a:defRPr/>
            </a:lvl1pPr>
          </a:lstStyle>
          <a:p>
            <a:pPr lvl="0"/>
            <a:fld id="{991FE37B-7A67-4D05-A601-F468AF205A59}" type="datetime1">
              <a:rPr lang="en-GB"/>
              <a:pPr lvl="0"/>
              <a:t>29/06/2014</a:t>
            </a:fld>
            <a:endParaRPr lang="en-GB"/>
          </a:p>
        </p:txBody>
      </p:sp>
      <p:sp>
        <p:nvSpPr>
          <p:cNvPr id="8" name="Footer Placeholder 7"/>
          <p:cNvSpPr txBox="1">
            <a:spLocks noGrp="1"/>
          </p:cNvSpPr>
          <p:nvPr>
            <p:ph type="ftr" sz="quarter" idx="9"/>
          </p:nvPr>
        </p:nvSpPr>
        <p:spPr/>
        <p:txBody>
          <a:bodyPr/>
          <a:lstStyle>
            <a:lvl1pPr>
              <a:defRPr/>
            </a:lvl1pPr>
          </a:lstStyle>
          <a:p>
            <a:pPr lvl="0"/>
            <a:endParaRPr lang="en-GB"/>
          </a:p>
        </p:txBody>
      </p:sp>
      <p:sp>
        <p:nvSpPr>
          <p:cNvPr id="9" name="Slide Number Placeholder 8"/>
          <p:cNvSpPr txBox="1">
            <a:spLocks noGrp="1"/>
          </p:cNvSpPr>
          <p:nvPr>
            <p:ph type="sldNum" sz="quarter" idx="8"/>
          </p:nvPr>
        </p:nvSpPr>
        <p:spPr/>
        <p:txBody>
          <a:bodyPr/>
          <a:lstStyle>
            <a:lvl1pPr>
              <a:defRPr/>
            </a:lvl1pPr>
          </a:lstStyle>
          <a:p>
            <a:pPr lvl="0"/>
            <a:fld id="{DBBBD8BF-A4F6-4165-AD3C-6622E5943424}" type="slidenum">
              <a:t>‹#›</a:t>
            </a:fld>
            <a:endParaRPr lang="en-GB"/>
          </a:p>
        </p:txBody>
      </p:sp>
    </p:spTree>
    <p:extLst>
      <p:ext uri="{BB962C8B-B14F-4D97-AF65-F5344CB8AC3E}">
        <p14:creationId xmlns:p14="http://schemas.microsoft.com/office/powerpoint/2010/main" val="32371818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p:cNvSpPr txBox="1">
            <a:spLocks noGrp="1"/>
          </p:cNvSpPr>
          <p:nvPr>
            <p:ph type="dt" sz="half" idx="7"/>
          </p:nvPr>
        </p:nvSpPr>
        <p:spPr/>
        <p:txBody>
          <a:bodyPr/>
          <a:lstStyle>
            <a:lvl1pPr>
              <a:defRPr/>
            </a:lvl1pPr>
          </a:lstStyle>
          <a:p>
            <a:pPr lvl="0"/>
            <a:fld id="{1689CA31-80BC-4608-8C8C-BA5507335EC4}" type="datetime1">
              <a:rPr lang="en-GB"/>
              <a:pPr lvl="0"/>
              <a:t>29/06/2014</a:t>
            </a:fld>
            <a:endParaRPr lang="en-GB"/>
          </a:p>
        </p:txBody>
      </p:sp>
      <p:sp>
        <p:nvSpPr>
          <p:cNvPr id="4" name="Footer Placeholder 3"/>
          <p:cNvSpPr txBox="1">
            <a:spLocks noGrp="1"/>
          </p:cNvSpPr>
          <p:nvPr>
            <p:ph type="ftr" sz="quarter" idx="9"/>
          </p:nvPr>
        </p:nvSpPr>
        <p:spPr/>
        <p:txBody>
          <a:bodyPr/>
          <a:lstStyle>
            <a:lvl1pPr>
              <a:defRPr/>
            </a:lvl1pPr>
          </a:lstStyle>
          <a:p>
            <a:pPr lvl="0"/>
            <a:endParaRPr lang="en-GB"/>
          </a:p>
        </p:txBody>
      </p:sp>
      <p:sp>
        <p:nvSpPr>
          <p:cNvPr id="5" name="Slide Number Placeholder 4"/>
          <p:cNvSpPr txBox="1">
            <a:spLocks noGrp="1"/>
          </p:cNvSpPr>
          <p:nvPr>
            <p:ph type="sldNum" sz="quarter" idx="8"/>
          </p:nvPr>
        </p:nvSpPr>
        <p:spPr/>
        <p:txBody>
          <a:bodyPr/>
          <a:lstStyle>
            <a:lvl1pPr>
              <a:defRPr/>
            </a:lvl1pPr>
          </a:lstStyle>
          <a:p>
            <a:pPr lvl="0"/>
            <a:fld id="{AC78C961-FDCB-44DA-8BB4-443757B9AC88}" type="slidenum">
              <a:t>‹#›</a:t>
            </a:fld>
            <a:endParaRPr lang="en-GB"/>
          </a:p>
        </p:txBody>
      </p:sp>
    </p:spTree>
    <p:extLst>
      <p:ext uri="{BB962C8B-B14F-4D97-AF65-F5344CB8AC3E}">
        <p14:creationId xmlns:p14="http://schemas.microsoft.com/office/powerpoint/2010/main" val="11848496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fld id="{68E763D8-F35F-4E87-B5FA-095825B206BD}" type="datetime1">
              <a:rPr lang="en-GB"/>
              <a:pPr lvl="0"/>
              <a:t>29/06/2014</a:t>
            </a:fld>
            <a:endParaRPr lang="en-GB"/>
          </a:p>
        </p:txBody>
      </p:sp>
      <p:sp>
        <p:nvSpPr>
          <p:cNvPr id="3" name="Footer Placeholder 2"/>
          <p:cNvSpPr txBox="1">
            <a:spLocks noGrp="1"/>
          </p:cNvSpPr>
          <p:nvPr>
            <p:ph type="ftr" sz="quarter" idx="9"/>
          </p:nvPr>
        </p:nvSpPr>
        <p:spPr/>
        <p:txBody>
          <a:bodyPr/>
          <a:lstStyle>
            <a:lvl1pPr>
              <a:defRPr/>
            </a:lvl1pPr>
          </a:lstStyle>
          <a:p>
            <a:pPr lvl="0"/>
            <a:endParaRPr lang="en-GB"/>
          </a:p>
        </p:txBody>
      </p:sp>
      <p:sp>
        <p:nvSpPr>
          <p:cNvPr id="4" name="Slide Number Placeholder 3"/>
          <p:cNvSpPr txBox="1">
            <a:spLocks noGrp="1"/>
          </p:cNvSpPr>
          <p:nvPr>
            <p:ph type="sldNum" sz="quarter" idx="8"/>
          </p:nvPr>
        </p:nvSpPr>
        <p:spPr/>
        <p:txBody>
          <a:bodyPr/>
          <a:lstStyle>
            <a:lvl1pPr>
              <a:defRPr/>
            </a:lvl1pPr>
          </a:lstStyle>
          <a:p>
            <a:pPr lvl="0"/>
            <a:fld id="{D66F9424-B5E4-4A3A-9CA5-4C5A4A4B1DFB}" type="slidenum">
              <a:t>‹#›</a:t>
            </a:fld>
            <a:endParaRPr lang="en-GB"/>
          </a:p>
        </p:txBody>
      </p:sp>
    </p:spTree>
    <p:extLst>
      <p:ext uri="{BB962C8B-B14F-4D97-AF65-F5344CB8AC3E}">
        <p14:creationId xmlns:p14="http://schemas.microsoft.com/office/powerpoint/2010/main" val="7189824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lstStyle>
            <a:lvl1pPr>
              <a:defRPr sz="2000" b="1"/>
            </a:lvl1pPr>
          </a:lstStyle>
          <a:p>
            <a:pPr lvl="0"/>
            <a:r>
              <a:rPr lang="en-US"/>
              <a:t>Click to edit Master title style</a:t>
            </a:r>
            <a:endParaRPr lang="en-GB"/>
          </a:p>
        </p:txBody>
      </p:sp>
      <p:sp>
        <p:nvSpPr>
          <p:cNvPr id="3" name="Content Placeholder 2"/>
          <p:cNvSpPr txBox="1">
            <a:spLocks noGrp="1"/>
          </p:cNvSpPr>
          <p:nvPr>
            <p:ph idx="1"/>
          </p:nvPr>
        </p:nvSpPr>
        <p:spPr>
          <a:xfrm>
            <a:off x="3575047" y="273048"/>
            <a:ext cx="5111752" cy="5853110"/>
          </a:xfrm>
        </p:spPr>
        <p:txBody>
          <a:bodyPr/>
          <a:lstStyle>
            <a:lvl1pPr>
              <a:defRPr sz="3200"/>
            </a:lvl1pPr>
            <a:lvl2pPr>
              <a:defRPr sz="2800"/>
            </a:lvl2pPr>
            <a:lvl3pPr>
              <a:defRPr sz="2400"/>
            </a:lvl3pPr>
            <a:lvl4pPr>
              <a:defRPr sz="2000"/>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txBox="1">
            <a:spLocks noGrp="1"/>
          </p:cNvSpPr>
          <p:nvPr>
            <p:ph type="body" idx="2"/>
          </p:nvPr>
        </p:nvSpPr>
        <p:spPr>
          <a:xfrm>
            <a:off x="457200" y="1435095"/>
            <a:ext cx="3008311" cy="4691064"/>
          </a:xfrm>
        </p:spPr>
        <p:txBody>
          <a:bodyPr/>
          <a:lstStyle>
            <a:lvl1pPr marL="0" indent="0">
              <a:buNone/>
              <a:defRPr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98F6D2E8-1F41-4009-8F87-3B321A18257A}" type="datetime1">
              <a:rPr lang="en-GB"/>
              <a:pPr lvl="0"/>
              <a:t>29/06/2014</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09B1098B-3432-4E1C-88DD-71D661805331}" type="slidenum">
              <a:t>‹#›</a:t>
            </a:fld>
            <a:endParaRPr lang="en-GB"/>
          </a:p>
        </p:txBody>
      </p:sp>
    </p:spTree>
    <p:extLst>
      <p:ext uri="{BB962C8B-B14F-4D97-AF65-F5344CB8AC3E}">
        <p14:creationId xmlns:p14="http://schemas.microsoft.com/office/powerpoint/2010/main" val="27303662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lstStyle>
            <a:lvl1pPr>
              <a:defRPr sz="2000" b="1"/>
            </a:lvl1pPr>
          </a:lstStyle>
          <a:p>
            <a:pPr lvl="0"/>
            <a:r>
              <a:rPr lang="en-US"/>
              <a:t>Click to edit Master title style</a:t>
            </a:r>
            <a:endParaRPr lang="en-GB"/>
          </a:p>
        </p:txBody>
      </p:sp>
      <p:sp>
        <p:nvSpPr>
          <p:cNvPr id="3" name="Picture Placeholder 2"/>
          <p:cNvSpPr txBox="1">
            <a:spLocks noGrp="1"/>
          </p:cNvSpPr>
          <p:nvPr>
            <p:ph type="pic" idx="1"/>
          </p:nvPr>
        </p:nvSpPr>
        <p:spPr>
          <a:xfrm>
            <a:off x="1792288" y="612776"/>
            <a:ext cx="5486400" cy="4114800"/>
          </a:xfrm>
        </p:spPr>
        <p:txBody>
          <a:bodyPr/>
          <a:lstStyle>
            <a:lvl1pPr marL="0" indent="0">
              <a:buNone/>
              <a:defRPr lang="en-GB" sz="3200"/>
            </a:lvl1pPr>
          </a:lstStyle>
          <a:p>
            <a:pPr lvl="0"/>
            <a:endParaRPr lang="en-GB"/>
          </a:p>
        </p:txBody>
      </p:sp>
      <p:sp>
        <p:nvSpPr>
          <p:cNvPr id="4" name="Text Placeholder 3"/>
          <p:cNvSpPr txBox="1">
            <a:spLocks noGrp="1"/>
          </p:cNvSpPr>
          <p:nvPr>
            <p:ph type="body" idx="2"/>
          </p:nvPr>
        </p:nvSpPr>
        <p:spPr>
          <a:xfrm>
            <a:off x="1792288" y="5367335"/>
            <a:ext cx="5486400" cy="804864"/>
          </a:xfrm>
        </p:spPr>
        <p:txBody>
          <a:bodyPr/>
          <a:lstStyle>
            <a:lvl1pPr marL="0" indent="0">
              <a:buNone/>
              <a:defRPr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5B54D192-CE9A-4802-B11E-3478168208E3}" type="datetime1">
              <a:rPr lang="en-GB"/>
              <a:pPr lvl="0"/>
              <a:t>29/06/2014</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BA3CEFF1-5BA9-46C2-8FAB-CB44C779ECB1}" type="slidenum">
              <a:t>‹#›</a:t>
            </a:fld>
            <a:endParaRPr lang="en-GB"/>
          </a:p>
        </p:txBody>
      </p:sp>
    </p:spTree>
    <p:extLst>
      <p:ext uri="{BB962C8B-B14F-4D97-AF65-F5344CB8AC3E}">
        <p14:creationId xmlns:p14="http://schemas.microsoft.com/office/powerpoint/2010/main" val="33242870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Rectangle 6"/>
          <p:cNvSpPr/>
          <p:nvPr/>
        </p:nvSpPr>
        <p:spPr>
          <a:xfrm>
            <a:off x="8458200" y="0"/>
            <a:ext cx="685443" cy="685764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242852"/>
          </a:solidFill>
          <a:ln>
            <a:noFill/>
            <a:prstDash val="solid"/>
          </a:ln>
        </p:spPr>
        <p:txBody>
          <a:bodyPr vert="horz" wrap="square" lIns="91440" tIns="91440" rIns="91440" bIns="45720" anchor="ctr" anchorCtr="0" compatLnSpc="0"/>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pitchFamily="18"/>
              <a:ea typeface="SimSun" pitchFamily="2"/>
              <a:cs typeface="Mangal" pitchFamily="2"/>
            </a:endParaRPr>
          </a:p>
        </p:txBody>
      </p:sp>
      <p:sp>
        <p:nvSpPr>
          <p:cNvPr id="3" name="Rectangle 7"/>
          <p:cNvSpPr/>
          <p:nvPr/>
        </p:nvSpPr>
        <p:spPr>
          <a:xfrm>
            <a:off x="8458200" y="5486400"/>
            <a:ext cx="685443" cy="68544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629DD1"/>
          </a:solidFill>
          <a:ln>
            <a:noFill/>
            <a:prstDash val="solid"/>
          </a:ln>
        </p:spPr>
        <p:txBody>
          <a:bodyPr vert="horz" wrap="square" lIns="91440" tIns="91440" rIns="91440" bIns="45720" anchor="ctr" anchorCtr="0" compatLnSpc="0"/>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pitchFamily="18"/>
              <a:ea typeface="SimSun" pitchFamily="2"/>
              <a:cs typeface="Mangal" pitchFamily="2"/>
            </a:endParaRPr>
          </a:p>
        </p:txBody>
      </p:sp>
      <p:sp>
        <p:nvSpPr>
          <p:cNvPr id="4" name="Title 1"/>
          <p:cNvSpPr txBox="1">
            <a:spLocks noGrp="1"/>
          </p:cNvSpPr>
          <p:nvPr>
            <p:ph type="title"/>
          </p:nvPr>
        </p:nvSpPr>
        <p:spPr>
          <a:xfrm>
            <a:off x="685800" y="1905115"/>
            <a:ext cx="7543443" cy="2593439"/>
          </a:xfrm>
          <a:prstGeom prst="rect">
            <a:avLst/>
          </a:prstGeom>
          <a:noFill/>
          <a:ln>
            <a:noFill/>
          </a:ln>
        </p:spPr>
        <p:txBody>
          <a:bodyPr vert="horz" wrap="square" lIns="91440" tIns="91440" rIns="91440" bIns="45720" anchor="b" anchorCtr="0" compatLnSpc="1"/>
          <a:lstStyle/>
          <a:p>
            <a:pPr lvl="0"/>
            <a:r>
              <a:rPr lang="en-US"/>
              <a:t>Click to edit the title text formatClick to edit Master title style</a:t>
            </a:r>
          </a:p>
        </p:txBody>
      </p:sp>
      <p:sp>
        <p:nvSpPr>
          <p:cNvPr id="5" name="Date Placeholder 3"/>
          <p:cNvSpPr txBox="1">
            <a:spLocks noGrp="1"/>
          </p:cNvSpPr>
          <p:nvPr>
            <p:ph type="dt" sz="half" idx="2"/>
          </p:nvPr>
        </p:nvSpPr>
        <p:spPr>
          <a:xfrm rot="5400013">
            <a:off x="7186119" y="4084383"/>
            <a:ext cx="2437918" cy="365403"/>
          </a:xfrm>
          <a:prstGeom prst="rect">
            <a:avLst/>
          </a:prstGeom>
          <a:noFill/>
          <a:ln>
            <a:noFill/>
          </a:ln>
        </p:spPr>
        <p:txBody>
          <a:bodyPr vert="horz" wrap="square" lIns="91440" tIns="91440" rIns="91440" bIns="45720" anchor="t" anchorCtr="0" compatLnSpc="1"/>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pitchFamily="18"/>
                <a:ea typeface="Arial Unicode MS" pitchFamily="2"/>
                <a:cs typeface="Tahoma" pitchFamily="2"/>
              </a:defRPr>
            </a:lvl1pPr>
          </a:lstStyle>
          <a:p>
            <a:pPr lvl="0"/>
            <a:fld id="{D34FF6E8-C439-4613-8A11-DE232BE2837D}" type="datetime1">
              <a:rPr lang="en-GB"/>
              <a:pPr lvl="0"/>
              <a:t>29/06/2014</a:t>
            </a:fld>
            <a:endParaRPr lang="en-GB"/>
          </a:p>
        </p:txBody>
      </p:sp>
      <p:sp>
        <p:nvSpPr>
          <p:cNvPr id="6" name="Footer Placeholder 4"/>
          <p:cNvSpPr txBox="1">
            <a:spLocks noGrp="1"/>
          </p:cNvSpPr>
          <p:nvPr>
            <p:ph type="ftr" sz="quarter" idx="3"/>
          </p:nvPr>
        </p:nvSpPr>
        <p:spPr>
          <a:xfrm rot="5400013">
            <a:off x="7221478" y="6415920"/>
            <a:ext cx="2366997" cy="365403"/>
          </a:xfrm>
          <a:prstGeom prst="rect">
            <a:avLst/>
          </a:prstGeom>
          <a:noFill/>
          <a:ln>
            <a:noFill/>
          </a:ln>
        </p:spPr>
        <p:txBody>
          <a:bodyPr vert="horz" wrap="square" lIns="91440" tIns="91440" rIns="91440" bIns="45720" anchor="t" anchorCtr="0" compatLnSpc="1"/>
          <a:lstStyle>
            <a:lvl1pPr marL="0" marR="0" lvl="0" indent="0" algn="l" defTabSz="914400" rtl="0" fontAlgn="auto" hangingPunct="0">
              <a:lnSpc>
                <a:spcPct val="100000"/>
              </a:lnSpc>
              <a:spcBef>
                <a:spcPts val="0"/>
              </a:spcBef>
              <a:spcAft>
                <a:spcPts val="0"/>
              </a:spcAft>
              <a:buNone/>
              <a:tabLst/>
              <a:defRPr lang="en-GB" sz="2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GB"/>
          </a:p>
        </p:txBody>
      </p:sp>
      <p:sp>
        <p:nvSpPr>
          <p:cNvPr id="7" name="Slide Number Placeholder 5"/>
          <p:cNvSpPr txBox="1">
            <a:spLocks noGrp="1"/>
          </p:cNvSpPr>
          <p:nvPr>
            <p:ph type="sldNum" sz="quarter" idx="4"/>
          </p:nvPr>
        </p:nvSpPr>
        <p:spPr>
          <a:xfrm>
            <a:off x="8531635" y="5649117"/>
            <a:ext cx="548283" cy="395999"/>
          </a:xfrm>
          <a:prstGeom prst="rect">
            <a:avLst/>
          </a:prstGeom>
          <a:noFill/>
          <a:ln w="19083">
            <a:solidFill>
              <a:srgbClr val="FFFFFF"/>
            </a:solidFill>
            <a:prstDash val="solid"/>
          </a:ln>
        </p:spPr>
        <p:txBody>
          <a:bodyPr vert="horz" wrap="square" lIns="91440" tIns="91440" rIns="91440" bIns="45720" anchor="t" anchorCtr="0" compatLnSpc="1"/>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pitchFamily="18"/>
                <a:ea typeface="Arial Unicode MS" pitchFamily="2"/>
                <a:cs typeface="Tahoma" pitchFamily="2"/>
              </a:defRPr>
            </a:lvl1pPr>
          </a:lstStyle>
          <a:p>
            <a:pPr lvl="0"/>
            <a:fld id="{FA5C9C0B-0B53-4C8D-9CF3-B7A801ADCC5E}" type="slidenum">
              <a:t>‹#›</a:t>
            </a:fld>
            <a:endParaRPr lang="en-GB"/>
          </a:p>
        </p:txBody>
      </p:sp>
      <p:sp>
        <p:nvSpPr>
          <p:cNvPr id="8" name="Text Placeholder 7"/>
          <p:cNvSpPr txBox="1">
            <a:spLocks noGrp="1"/>
          </p:cNvSpPr>
          <p:nvPr>
            <p:ph type="body" idx="1"/>
          </p:nvPr>
        </p:nvSpPr>
        <p:spPr>
          <a:xfrm>
            <a:off x="457200" y="1604515"/>
            <a:ext cx="8229243" cy="4525923"/>
          </a:xfrm>
          <a:prstGeom prst="rect">
            <a:avLst/>
          </a:prstGeom>
          <a:noFill/>
          <a:ln>
            <a:noFill/>
          </a:ln>
        </p:spPr>
        <p:txBody>
          <a:bodyPr vert="horz" wrap="square" lIns="0" tIns="0" rIns="0" bIns="0"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914400" rtl="0" fontAlgn="auto" hangingPunct="1">
        <a:lnSpc>
          <a:spcPct val="100000"/>
        </a:lnSpc>
        <a:spcBef>
          <a:spcPts val="0"/>
        </a:spcBef>
        <a:spcAft>
          <a:spcPts val="0"/>
        </a:spcAft>
        <a:buSzPct val="45000"/>
        <a:buFont typeface="StarSymbol"/>
        <a:buChar char="●"/>
        <a:tabLst/>
        <a:defRPr lang="en-US" sz="6600" b="0" i="0" u="none" strike="noStrike" kern="1200" cap="none" spc="0" baseline="0">
          <a:solidFill>
            <a:srgbClr val="242852"/>
          </a:solidFill>
          <a:uFillTx/>
          <a:latin typeface="Cambria" pitchFamily="18"/>
          <a:ea typeface="SimSun" pitchFamily="2"/>
          <a:cs typeface="Mangal" pitchFamily="2"/>
        </a:defRPr>
      </a:lvl1pPr>
    </p:titleStyle>
    <p:bodyStyle>
      <a:lvl1pPr marL="431999" marR="0" lvl="0" indent="-323999" algn="l" defTabSz="914400" rtl="0" fontAlgn="auto" hangingPunct="1">
        <a:lnSpc>
          <a:spcPct val="100000"/>
        </a:lnSpc>
        <a:spcBef>
          <a:spcPts val="0"/>
        </a:spcBef>
        <a:spcAft>
          <a:spcPts val="1415"/>
        </a:spcAft>
        <a:buSzPct val="45000"/>
        <a:buFont typeface="StarSymbol"/>
        <a:buChar char="●"/>
        <a:tabLst/>
        <a:defRPr lang="en-US" sz="2200" b="0" i="0" u="none" strike="noStrike" kern="1200" cap="none" spc="0" baseline="0">
          <a:solidFill>
            <a:srgbClr val="000000"/>
          </a:solidFill>
          <a:uFillTx/>
          <a:latin typeface="Calibri"/>
          <a:ea typeface="SimSun" pitchFamily="2"/>
          <a:cs typeface="Mangal" pitchFamily="2"/>
        </a:defRPr>
      </a:lvl1pPr>
      <a:lvl2pPr marL="863998" marR="0" lvl="1" indent="-323999" algn="l" defTabSz="914400" rtl="0" fontAlgn="auto" hangingPunct="1">
        <a:lnSpc>
          <a:spcPct val="100000"/>
        </a:lnSpc>
        <a:spcBef>
          <a:spcPts val="0"/>
        </a:spcBef>
        <a:spcAft>
          <a:spcPts val="1135"/>
        </a:spcAft>
        <a:buSzPct val="45000"/>
        <a:buFont typeface="StarSymbol"/>
        <a:buChar char="●"/>
        <a:tabLst/>
        <a:defRPr lang="en-US" sz="1800" b="0" i="0" u="none" strike="noStrike" kern="1200" cap="none" spc="0" baseline="0">
          <a:solidFill>
            <a:srgbClr val="000000"/>
          </a:solidFill>
          <a:uFillTx/>
          <a:latin typeface="Calibri"/>
          <a:ea typeface="SimSun" pitchFamily="2"/>
          <a:cs typeface="Mangal" pitchFamily="2"/>
        </a:defRPr>
      </a:lvl2pPr>
      <a:lvl3pPr marL="1295997" marR="0" lvl="2" indent="-287999" algn="l" defTabSz="914400" rtl="0" fontAlgn="auto" hangingPunct="1">
        <a:lnSpc>
          <a:spcPct val="100000"/>
        </a:lnSpc>
        <a:spcBef>
          <a:spcPts val="0"/>
        </a:spcBef>
        <a:spcAft>
          <a:spcPts val="850"/>
        </a:spcAft>
        <a:buSzPct val="75000"/>
        <a:buFont typeface="StarSymbol"/>
        <a:buChar char="–"/>
        <a:tabLst/>
        <a:defRPr lang="en-US" sz="1600" b="0" i="0" u="none" strike="noStrike" kern="1200" cap="none" spc="0" baseline="0">
          <a:solidFill>
            <a:srgbClr val="000000"/>
          </a:solidFill>
          <a:uFillTx/>
          <a:latin typeface="Calibri"/>
          <a:ea typeface="SimSun" pitchFamily="2"/>
          <a:cs typeface="Mangal" pitchFamily="2"/>
        </a:defRPr>
      </a:lvl3pPr>
      <a:lvl4pPr marL="1727996" marR="0" lvl="3" indent="-215999" algn="l" defTabSz="914400" rtl="0" fontAlgn="auto" hangingPunct="1">
        <a:lnSpc>
          <a:spcPct val="100000"/>
        </a:lnSpc>
        <a:spcBef>
          <a:spcPts val="0"/>
        </a:spcBef>
        <a:spcAft>
          <a:spcPts val="565"/>
        </a:spcAft>
        <a:buSzPct val="45000"/>
        <a:buFont typeface="StarSymbol"/>
        <a:buChar char="●"/>
        <a:tabLst/>
        <a:defRPr lang="en-US" sz="1400" b="0" i="0" u="none" strike="noStrike" kern="1200" cap="none" spc="0" baseline="0">
          <a:solidFill>
            <a:srgbClr val="000000"/>
          </a:solidFill>
          <a:uFillTx/>
          <a:latin typeface="Calibri"/>
          <a:ea typeface="SimSun" pitchFamily="2"/>
          <a:cs typeface="Mangal" pitchFamily="2"/>
        </a:defRPr>
      </a:lvl4pPr>
      <a:lvl5pPr marL="2159995" marR="0" lvl="4" indent="-215999" algn="l" defTabSz="914400" rtl="0" fontAlgn="auto" hangingPunct="1">
        <a:lnSpc>
          <a:spcPct val="100000"/>
        </a:lnSpc>
        <a:spcBef>
          <a:spcPts val="0"/>
        </a:spcBef>
        <a:spcAft>
          <a:spcPts val="285"/>
        </a:spcAft>
        <a:buSzPct val="75000"/>
        <a:buFont typeface="StarSymbol"/>
        <a:buChar char="–"/>
        <a:tabLst/>
        <a:defRPr lang="en-US" sz="2000" b="0" i="0" u="none" strike="noStrike" kern="1200" cap="none" spc="0" baseline="0">
          <a:solidFill>
            <a:srgbClr val="000000"/>
          </a:solidFill>
          <a:uFillTx/>
          <a:latin typeface="Calibri"/>
          <a:ea typeface="SimSun" pitchFamily="2"/>
          <a:cs typeface="Mangal" pitchFamily="2"/>
        </a:defRPr>
      </a:lvl5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Rectangle 6"/>
          <p:cNvSpPr/>
          <p:nvPr/>
        </p:nvSpPr>
        <p:spPr>
          <a:xfrm>
            <a:off x="8458200" y="0"/>
            <a:ext cx="685443" cy="685764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242852"/>
          </a:solidFill>
          <a:ln>
            <a:noFill/>
            <a:prstDash val="solid"/>
          </a:ln>
        </p:spPr>
        <p:txBody>
          <a:bodyPr vert="horz" wrap="square" lIns="91440" tIns="91440" rIns="91440" bIns="45720" anchor="ctr" anchorCtr="0" compatLnSpc="0"/>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pitchFamily="18"/>
              <a:ea typeface="SimSun" pitchFamily="2"/>
              <a:cs typeface="Mangal" pitchFamily="2"/>
            </a:endParaRPr>
          </a:p>
        </p:txBody>
      </p:sp>
      <p:sp>
        <p:nvSpPr>
          <p:cNvPr id="3" name="Rectangle 7"/>
          <p:cNvSpPr/>
          <p:nvPr/>
        </p:nvSpPr>
        <p:spPr>
          <a:xfrm>
            <a:off x="8458200" y="5486400"/>
            <a:ext cx="685443" cy="685443"/>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solidFill>
            <a:srgbClr val="629DD1"/>
          </a:solidFill>
          <a:ln>
            <a:noFill/>
            <a:prstDash val="solid"/>
          </a:ln>
        </p:spPr>
        <p:txBody>
          <a:bodyPr vert="horz" wrap="square" lIns="91440" tIns="91440" rIns="91440" bIns="45720" anchor="ctr" anchorCtr="0" compatLnSpc="0"/>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pitchFamily="18"/>
              <a:ea typeface="SimSun" pitchFamily="2"/>
              <a:cs typeface="Mangal" pitchFamily="2"/>
            </a:endParaRPr>
          </a:p>
        </p:txBody>
      </p:sp>
      <p:sp>
        <p:nvSpPr>
          <p:cNvPr id="4" name="Title 1"/>
          <p:cNvSpPr txBox="1">
            <a:spLocks noGrp="1"/>
          </p:cNvSpPr>
          <p:nvPr>
            <p:ph type="title"/>
          </p:nvPr>
        </p:nvSpPr>
        <p:spPr>
          <a:xfrm>
            <a:off x="457200" y="274676"/>
            <a:ext cx="7619759" cy="1142643"/>
          </a:xfrm>
          <a:prstGeom prst="rect">
            <a:avLst/>
          </a:prstGeom>
          <a:noFill/>
          <a:ln>
            <a:noFill/>
          </a:ln>
        </p:spPr>
        <p:txBody>
          <a:bodyPr vert="horz" wrap="square" lIns="91440" tIns="91440" rIns="91440" bIns="45720" anchor="t" anchorCtr="0" compatLnSpc="1"/>
          <a:lstStyle/>
          <a:p>
            <a:pPr lvl="0"/>
            <a:r>
              <a:rPr lang="en-US"/>
              <a:t>Click to edit the title text formatClick to edit Master title style</a:t>
            </a:r>
          </a:p>
        </p:txBody>
      </p:sp>
      <p:sp>
        <p:nvSpPr>
          <p:cNvPr id="5" name="Content Placeholder 2"/>
          <p:cNvSpPr txBox="1">
            <a:spLocks noGrp="1"/>
          </p:cNvSpPr>
          <p:nvPr>
            <p:ph type="body" idx="1"/>
          </p:nvPr>
        </p:nvSpPr>
        <p:spPr>
          <a:xfrm>
            <a:off x="457200" y="1600200"/>
            <a:ext cx="7619759" cy="4800243"/>
          </a:xfrm>
          <a:prstGeom prst="rect">
            <a:avLst/>
          </a:prstGeom>
          <a:noFill/>
          <a:ln>
            <a:noFill/>
          </a:ln>
        </p:spPr>
        <p:txBody>
          <a:bodyPr vert="horz" wrap="square" lIns="91440" tIns="91440" rIns="91440" bIns="45720" anchor="t" anchorCtr="0" compatLnSpc="1"/>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5"/>
            <a:r>
              <a:rPr lang="en-GB"/>
              <a:t>Sixth Outline Level</a:t>
            </a:r>
          </a:p>
          <a:p>
            <a:pPr lvl="6"/>
            <a:r>
              <a:rPr lang="en-GB"/>
              <a:t>Seventh Outline Level</a:t>
            </a:r>
          </a:p>
          <a:p>
            <a:pPr lvl="7"/>
            <a:r>
              <a:rPr lang="en-GB"/>
              <a:t>Eighth Outline Level</a:t>
            </a:r>
          </a:p>
          <a:p>
            <a:pPr lvl="0"/>
            <a:r>
              <a:rPr lang="en-GB"/>
              <a:t>Ninth Outline LevelClick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Date Placeholder 3"/>
          <p:cNvSpPr txBox="1">
            <a:spLocks noGrp="1"/>
          </p:cNvSpPr>
          <p:nvPr>
            <p:ph type="dt" sz="half" idx="2"/>
          </p:nvPr>
        </p:nvSpPr>
        <p:spPr>
          <a:xfrm rot="5400013">
            <a:off x="7186119" y="4084383"/>
            <a:ext cx="2437918" cy="365403"/>
          </a:xfrm>
          <a:prstGeom prst="rect">
            <a:avLst/>
          </a:prstGeom>
          <a:noFill/>
          <a:ln>
            <a:noFill/>
          </a:ln>
        </p:spPr>
        <p:txBody>
          <a:bodyPr vert="horz" wrap="square" lIns="91440" tIns="91440" rIns="91440" bIns="45720" anchor="t" anchorCtr="0" compatLnSpc="1"/>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pitchFamily="18"/>
                <a:ea typeface="Arial Unicode MS" pitchFamily="2"/>
                <a:cs typeface="Tahoma" pitchFamily="2"/>
              </a:defRPr>
            </a:lvl1pPr>
          </a:lstStyle>
          <a:p>
            <a:pPr lvl="0"/>
            <a:fld id="{DBD93552-5147-4A6E-B0B5-C6D9D04224C6}" type="datetime1">
              <a:rPr lang="en-GB"/>
              <a:pPr lvl="0"/>
              <a:t>29/06/2014</a:t>
            </a:fld>
            <a:endParaRPr lang="en-GB"/>
          </a:p>
        </p:txBody>
      </p:sp>
      <p:sp>
        <p:nvSpPr>
          <p:cNvPr id="7" name="Footer Placeholder 4"/>
          <p:cNvSpPr txBox="1">
            <a:spLocks noGrp="1"/>
          </p:cNvSpPr>
          <p:nvPr>
            <p:ph type="ftr" sz="quarter" idx="3"/>
          </p:nvPr>
        </p:nvSpPr>
        <p:spPr>
          <a:xfrm rot="5400013">
            <a:off x="7221478" y="6415920"/>
            <a:ext cx="2366997" cy="365403"/>
          </a:xfrm>
          <a:prstGeom prst="rect">
            <a:avLst/>
          </a:prstGeom>
          <a:noFill/>
          <a:ln>
            <a:noFill/>
          </a:ln>
        </p:spPr>
        <p:txBody>
          <a:bodyPr vert="horz" wrap="square" lIns="91440" tIns="91440" rIns="91440" bIns="45720" anchor="t" anchorCtr="0" compatLnSpc="1"/>
          <a:lstStyle>
            <a:lvl1pPr marL="0" marR="0" lvl="0" indent="0" algn="l" defTabSz="914400" rtl="0" fontAlgn="auto" hangingPunct="0">
              <a:lnSpc>
                <a:spcPct val="100000"/>
              </a:lnSpc>
              <a:spcBef>
                <a:spcPts val="0"/>
              </a:spcBef>
              <a:spcAft>
                <a:spcPts val="0"/>
              </a:spcAft>
              <a:buNone/>
              <a:tabLst/>
              <a:defRPr lang="en-GB" sz="2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GB"/>
          </a:p>
        </p:txBody>
      </p:sp>
      <p:sp>
        <p:nvSpPr>
          <p:cNvPr id="8" name="Slide Number Placeholder 5"/>
          <p:cNvSpPr txBox="1">
            <a:spLocks noGrp="1"/>
          </p:cNvSpPr>
          <p:nvPr>
            <p:ph type="sldNum" sz="quarter" idx="4"/>
          </p:nvPr>
        </p:nvSpPr>
        <p:spPr>
          <a:xfrm>
            <a:off x="8531635" y="5649117"/>
            <a:ext cx="548283" cy="395999"/>
          </a:xfrm>
          <a:prstGeom prst="rect">
            <a:avLst/>
          </a:prstGeom>
          <a:noFill/>
          <a:ln w="19083">
            <a:solidFill>
              <a:srgbClr val="FFFFFF"/>
            </a:solidFill>
            <a:prstDash val="solid"/>
          </a:ln>
        </p:spPr>
        <p:txBody>
          <a:bodyPr vert="horz" wrap="square" lIns="91440" tIns="91440" rIns="91440" bIns="45720" anchor="t" anchorCtr="0" compatLnSpc="1"/>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pitchFamily="18"/>
                <a:ea typeface="Arial Unicode MS" pitchFamily="2"/>
                <a:cs typeface="Tahoma" pitchFamily="2"/>
              </a:defRPr>
            </a:lvl1pPr>
          </a:lstStyle>
          <a:p>
            <a:pPr lvl="0"/>
            <a:fld id="{72C8B2E9-CB14-41A1-9048-48BD3155B444}" type="slidenum">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defTabSz="914400" rtl="0" fontAlgn="auto" hangingPunct="1">
        <a:lnSpc>
          <a:spcPct val="100000"/>
        </a:lnSpc>
        <a:spcBef>
          <a:spcPts val="0"/>
        </a:spcBef>
        <a:spcAft>
          <a:spcPts val="0"/>
        </a:spcAft>
        <a:buSzPct val="45000"/>
        <a:buFont typeface="StarSymbol"/>
        <a:buChar char="●"/>
        <a:tabLst/>
        <a:defRPr lang="en-US" sz="4600" b="0" i="0" u="none" strike="noStrike" kern="1200" cap="none" spc="0" baseline="0">
          <a:solidFill>
            <a:srgbClr val="242852"/>
          </a:solidFill>
          <a:uFillTx/>
          <a:latin typeface="Cambria" pitchFamily="18"/>
          <a:ea typeface="SimSun" pitchFamily="2"/>
          <a:cs typeface="Mangal" pitchFamily="2"/>
        </a:defRPr>
      </a:lvl1pPr>
    </p:titleStyle>
    <p:bodyStyle>
      <a:lvl1pPr marL="431999" marR="0" lvl="0" indent="-323999" algn="l" defTabSz="914400" rtl="0" fontAlgn="auto" hangingPunct="1">
        <a:lnSpc>
          <a:spcPct val="100000"/>
        </a:lnSpc>
        <a:spcBef>
          <a:spcPts val="0"/>
        </a:spcBef>
        <a:spcAft>
          <a:spcPts val="1415"/>
        </a:spcAft>
        <a:buSzPct val="45000"/>
        <a:buFont typeface="StarSymbol"/>
        <a:buChar char="●"/>
        <a:tabLst/>
        <a:defRPr lang="en-GB" sz="2200" b="0" i="0" u="none" strike="noStrike" kern="1200" cap="none" spc="0" baseline="0">
          <a:solidFill>
            <a:srgbClr val="000000"/>
          </a:solidFill>
          <a:uFillTx/>
          <a:latin typeface="Calibri"/>
          <a:ea typeface="SimSun" pitchFamily="2"/>
          <a:cs typeface="Mangal" pitchFamily="2"/>
        </a:defRPr>
      </a:lvl1pPr>
      <a:lvl2pPr marL="863998" marR="0" lvl="1" indent="-323999" algn="l" defTabSz="914400" rtl="0" fontAlgn="auto" hangingPunct="1">
        <a:lnSpc>
          <a:spcPct val="100000"/>
        </a:lnSpc>
        <a:spcBef>
          <a:spcPts val="0"/>
        </a:spcBef>
        <a:spcAft>
          <a:spcPts val="1135"/>
        </a:spcAft>
        <a:buSzPct val="45000"/>
        <a:buFont typeface="StarSymbol"/>
        <a:buChar char="●"/>
        <a:tabLst/>
        <a:defRPr lang="en-GB" sz="1800" b="0" i="0" u="none" strike="noStrike" kern="1200" cap="none" spc="0" baseline="0">
          <a:solidFill>
            <a:srgbClr val="000000"/>
          </a:solidFill>
          <a:uFillTx/>
          <a:latin typeface="Calibri"/>
          <a:ea typeface="SimSun" pitchFamily="2"/>
          <a:cs typeface="Mangal" pitchFamily="2"/>
        </a:defRPr>
      </a:lvl2pPr>
      <a:lvl3pPr marL="1295997" marR="0" lvl="2" indent="-287999" algn="l" defTabSz="914400" rtl="0" fontAlgn="auto" hangingPunct="1">
        <a:lnSpc>
          <a:spcPct val="100000"/>
        </a:lnSpc>
        <a:spcBef>
          <a:spcPts val="0"/>
        </a:spcBef>
        <a:spcAft>
          <a:spcPts val="850"/>
        </a:spcAft>
        <a:buSzPct val="75000"/>
        <a:buFont typeface="StarSymbol"/>
        <a:buChar char="–"/>
        <a:tabLst/>
        <a:defRPr lang="en-GB" sz="1600" b="0" i="0" u="none" strike="noStrike" kern="1200" cap="none" spc="0" baseline="0">
          <a:solidFill>
            <a:srgbClr val="000000"/>
          </a:solidFill>
          <a:uFillTx/>
          <a:latin typeface="Calibri"/>
          <a:ea typeface="SimSun" pitchFamily="2"/>
          <a:cs typeface="Mangal" pitchFamily="2"/>
        </a:defRPr>
      </a:lvl3pPr>
      <a:lvl4pPr marL="1727996" marR="0" lvl="3" indent="-215999" algn="l" defTabSz="914400" rtl="0" fontAlgn="auto" hangingPunct="1">
        <a:lnSpc>
          <a:spcPct val="100000"/>
        </a:lnSpc>
        <a:spcBef>
          <a:spcPts val="0"/>
        </a:spcBef>
        <a:spcAft>
          <a:spcPts val="565"/>
        </a:spcAft>
        <a:buSzPct val="45000"/>
        <a:buFont typeface="StarSymbol"/>
        <a:buChar char="●"/>
        <a:tabLst/>
        <a:defRPr lang="en-GB" sz="1400" b="0" i="0" u="none" strike="noStrike" kern="1200" cap="none" spc="0" baseline="0">
          <a:solidFill>
            <a:srgbClr val="000000"/>
          </a:solidFill>
          <a:uFillTx/>
          <a:latin typeface="Calibri"/>
          <a:ea typeface="SimSun" pitchFamily="2"/>
          <a:cs typeface="Mangal" pitchFamily="2"/>
        </a:defRPr>
      </a:lvl4pPr>
      <a:lvl5pPr marL="2159995" marR="0" lvl="4" indent="-215999" algn="l" defTabSz="914400" rtl="0" fontAlgn="auto" hangingPunct="1">
        <a:lnSpc>
          <a:spcPct val="100000"/>
        </a:lnSpc>
        <a:spcBef>
          <a:spcPts val="0"/>
        </a:spcBef>
        <a:spcAft>
          <a:spcPts val="285"/>
        </a:spcAft>
        <a:buSzPct val="75000"/>
        <a:buFont typeface="StarSymbol"/>
        <a:buChar char="–"/>
        <a:tabLst/>
        <a:defRPr lang="en-GB" sz="2000" b="0" i="0" u="none" strike="noStrike" kern="1200" cap="none" spc="0" baseline="0">
          <a:solidFill>
            <a:srgbClr val="000000"/>
          </a:solidFill>
          <a:uFillTx/>
          <a:latin typeface="Calibri"/>
          <a:ea typeface="SimSun" pitchFamily="2"/>
          <a:cs typeface="Mangal" pitchFamily="2"/>
        </a:defRPr>
      </a:lvl5pPr>
      <a:lvl6pPr marL="2592003" marR="0" lvl="5" indent="-215999" algn="l" defTabSz="914400" rtl="0" fontAlgn="auto" hangingPunct="1">
        <a:lnSpc>
          <a:spcPct val="100000"/>
        </a:lnSpc>
        <a:spcBef>
          <a:spcPts val="0"/>
        </a:spcBef>
        <a:spcAft>
          <a:spcPts val="285"/>
        </a:spcAft>
        <a:buSzPct val="45000"/>
        <a:buFont typeface="StarSymbol"/>
        <a:buChar char="●"/>
        <a:tabLst/>
        <a:defRPr lang="en-GB" sz="2000" b="0" i="0" u="none" strike="noStrike" kern="1200" cap="none" spc="0" baseline="0">
          <a:solidFill>
            <a:srgbClr val="000000"/>
          </a:solidFill>
          <a:uFillTx/>
          <a:latin typeface="Calibri"/>
          <a:ea typeface="SimSun" pitchFamily="2"/>
          <a:cs typeface="Mangal" pitchFamily="2"/>
        </a:defRPr>
      </a:lvl6pPr>
      <a:lvl7pPr marL="3024003" marR="0" lvl="6" indent="-215999" algn="l" defTabSz="914400" rtl="0" fontAlgn="auto" hangingPunct="1">
        <a:lnSpc>
          <a:spcPct val="100000"/>
        </a:lnSpc>
        <a:spcBef>
          <a:spcPts val="0"/>
        </a:spcBef>
        <a:spcAft>
          <a:spcPts val="285"/>
        </a:spcAft>
        <a:buSzPct val="45000"/>
        <a:buFont typeface="StarSymbol"/>
        <a:buChar char="●"/>
        <a:tabLst/>
        <a:defRPr lang="en-GB" sz="2000" b="0" i="0" u="none" strike="noStrike" kern="1200" cap="none" spc="0" baseline="0">
          <a:solidFill>
            <a:srgbClr val="000000"/>
          </a:solidFill>
          <a:uFillTx/>
          <a:latin typeface="Calibri"/>
          <a:ea typeface="SimSun" pitchFamily="2"/>
          <a:cs typeface="Mangal" pitchFamily="2"/>
        </a:defRPr>
      </a:lvl7pPr>
      <a:lvl8pPr marL="3456002" marR="0" lvl="7" indent="-215999" algn="l" defTabSz="914400" rtl="0" fontAlgn="auto" hangingPunct="1">
        <a:lnSpc>
          <a:spcPct val="100000"/>
        </a:lnSpc>
        <a:spcBef>
          <a:spcPts val="0"/>
        </a:spcBef>
        <a:spcAft>
          <a:spcPts val="285"/>
        </a:spcAft>
        <a:buSzPct val="45000"/>
        <a:buFont typeface="StarSymbol"/>
        <a:buChar char="●"/>
        <a:tabLst/>
        <a:defRPr lang="en-GB" sz="2000" b="0" i="0" u="none" strike="noStrike" kern="1200" cap="none" spc="0" baseline="0">
          <a:solidFill>
            <a:srgbClr val="000000"/>
          </a:solidFill>
          <a:uFillTx/>
          <a:latin typeface="Calibri"/>
          <a:ea typeface="SimSun" pitchFamily="2"/>
          <a:cs typeface="Mangal" pitchFamily="2"/>
        </a:defRPr>
      </a:lvl8pPr>
      <a:lvl9pPr marL="431999" marR="0" lvl="0" indent="-323999" algn="l" defTabSz="914400" rtl="0" fontAlgn="auto" hangingPunct="1">
        <a:lnSpc>
          <a:spcPct val="100000"/>
        </a:lnSpc>
        <a:spcBef>
          <a:spcPts val="0"/>
        </a:spcBef>
        <a:spcAft>
          <a:spcPts val="1415"/>
        </a:spcAft>
        <a:buSzPct val="45000"/>
        <a:buFont typeface="StarSymbol"/>
        <a:buChar char="●"/>
        <a:tabLst/>
        <a:defRPr lang="en-GB" sz="2200" b="0" i="0" u="none" strike="noStrike" kern="1200" cap="none" spc="0" baseline="0">
          <a:solidFill>
            <a:srgbClr val="000000"/>
          </a:solidFill>
          <a:uFillTx/>
          <a:latin typeface="Calibri"/>
          <a:ea typeface="SimSun" pitchFamily="2"/>
          <a:cs typeface="Mangal" pitchFamily="2"/>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en.wikipedia.org/wiki/File:Gray733.png"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gif"/><Relationship Id="rId1" Type="http://schemas.openxmlformats.org/officeDocument/2006/relationships/slideLayout" Target="../slideLayouts/slideLayout13.xml"/><Relationship Id="rId4" Type="http://schemas.openxmlformats.org/officeDocument/2006/relationships/hyperlink" Target="http://faculty.washington.edu/chudler/sagittal.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685800" y="764703"/>
            <a:ext cx="7543443" cy="3744413"/>
          </a:xfrm>
        </p:spPr>
        <p:txBody>
          <a:bodyPr anchor="t"/>
          <a:lstStyle/>
          <a:p>
            <a:pPr lvl="0">
              <a:buNone/>
            </a:pPr>
            <a:r>
              <a:rPr lang="en-GB" sz="4800"/>
              <a:t>Fight, Flight or Freeze – I’m fighting!  The application of EMDR in a group based violence reduction treatment programme</a:t>
            </a:r>
            <a:br>
              <a:rPr lang="en-GB" sz="4800"/>
            </a:br>
            <a:endParaRPr lang="en-US" sz="4800"/>
          </a:p>
        </p:txBody>
      </p:sp>
      <p:sp>
        <p:nvSpPr>
          <p:cNvPr id="3" name="Subtitle 2"/>
          <p:cNvSpPr/>
          <p:nvPr/>
        </p:nvSpPr>
        <p:spPr>
          <a:xfrm>
            <a:off x="685800" y="4572000"/>
            <a:ext cx="6461278" cy="1066318"/>
          </a:xfrm>
          <a:custGeom>
            <a:avLst/>
            <a:gdLst>
              <a:gd name="f0" fmla="val w"/>
              <a:gd name="f1" fmla="val h"/>
              <a:gd name="f2" fmla="val 0"/>
              <a:gd name="f3" fmla="val 21600"/>
              <a:gd name="f4" fmla="*/ f0 1 21600"/>
              <a:gd name="f5" fmla="*/ f1 1 21600"/>
              <a:gd name="f6" fmla="+- f3 0 f2"/>
              <a:gd name="f7" fmla="*/ f6 1 21600"/>
              <a:gd name="f8" fmla="*/ f2 1 f7"/>
              <a:gd name="f9" fmla="*/ f3 1 f7"/>
              <a:gd name="f10" fmla="*/ f8 f4 1"/>
              <a:gd name="f11" fmla="*/ f9 f4 1"/>
              <a:gd name="f12" fmla="*/ f9 f5 1"/>
              <a:gd name="f13" fmla="*/ f8 f5 1"/>
            </a:gdLst>
            <a:ahLst/>
            <a:cxnLst>
              <a:cxn ang="3cd4">
                <a:pos x="hc" y="t"/>
              </a:cxn>
              <a:cxn ang="0">
                <a:pos x="r" y="vc"/>
              </a:cxn>
              <a:cxn ang="cd4">
                <a:pos x="hc" y="b"/>
              </a:cxn>
              <a:cxn ang="cd2">
                <a:pos x="l" y="vc"/>
              </a:cxn>
            </a:cxnLst>
            <a:rect l="f10" t="f13" r="f11" b="f12"/>
            <a:pathLst>
              <a:path w="21600" h="21600">
                <a:moveTo>
                  <a:pt x="f2" y="f2"/>
                </a:moveTo>
                <a:lnTo>
                  <a:pt x="f3" y="f2"/>
                </a:lnTo>
                <a:lnTo>
                  <a:pt x="f3" y="f3"/>
                </a:lnTo>
                <a:lnTo>
                  <a:pt x="f2" y="f3"/>
                </a:lnTo>
                <a:lnTo>
                  <a:pt x="f2" y="f2"/>
                </a:lnTo>
                <a:close/>
              </a:path>
            </a:pathLst>
          </a:custGeom>
          <a:noFill/>
          <a:ln>
            <a:noFill/>
            <a:prstDash val="solid"/>
          </a:ln>
        </p:spPr>
        <p:txBody>
          <a:bodyPr vert="horz" wrap="square" lIns="91440" tIns="91440" rIns="91440" bIns="45720" anchor="t" anchorCtr="0" compatLnSpc="0"/>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pitchFamily="18"/>
                <a:ea typeface="SimSun" pitchFamily="2"/>
                <a:cs typeface="Mangal" pitchFamily="2"/>
              </a:rPr>
              <a:t>Dr Rachel Worthington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pitchFamily="18"/>
                <a:ea typeface="SimSun" pitchFamily="2"/>
                <a:cs typeface="Mangal" pitchFamily="2"/>
              </a:rPr>
              <a:t>Alpha Hospitals, Bury and University of Central Lancashire (UCLan)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1"/>
          <a:lstStyle/>
          <a:p>
            <a:pPr lvl="0" algn="ctr">
              <a:buNone/>
            </a:pPr>
            <a:r>
              <a:rPr lang="en-GB"/>
              <a:t>Trauma and Aggression</a:t>
            </a:r>
          </a:p>
        </p:txBody>
      </p:sp>
      <p:sp>
        <p:nvSpPr>
          <p:cNvPr id="3" name="Content Placeholder 2"/>
          <p:cNvSpPr txBox="1">
            <a:spLocks noGrp="1"/>
          </p:cNvSpPr>
          <p:nvPr>
            <p:ph idx="1"/>
          </p:nvPr>
        </p:nvSpPr>
        <p:spPr>
          <a:xfrm>
            <a:off x="457200" y="2276874"/>
            <a:ext cx="7619759" cy="4123569"/>
          </a:xfrm>
        </p:spPr>
        <p:txBody>
          <a:bodyPr/>
          <a:lstStyle/>
          <a:p>
            <a:pPr lvl="0"/>
            <a:r>
              <a:rPr lang="en-GB"/>
              <a:t>Therefore, this would seem to suggest that exposure to aggression and trauma can result in both conscious, unconscious and neurobiological changes which could increase a person’s potential to use pre-emptive aggression as a means of managing fear as well as a reduced capacity for modulating aggression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Links between trauma and aggression</a:t>
            </a:r>
          </a:p>
        </p:txBody>
      </p:sp>
      <p:sp>
        <p:nvSpPr>
          <p:cNvPr id="3" name="Content Placeholder 2"/>
          <p:cNvSpPr txBox="1">
            <a:spLocks noGrp="1"/>
          </p:cNvSpPr>
          <p:nvPr>
            <p:ph idx="1"/>
          </p:nvPr>
        </p:nvSpPr>
        <p:spPr>
          <a:xfrm>
            <a:off x="457200" y="1628802"/>
            <a:ext cx="7619759" cy="4771640"/>
          </a:xfrm>
        </p:spPr>
        <p:txBody>
          <a:bodyPr/>
          <a:lstStyle/>
          <a:p>
            <a:pPr lvl="0"/>
            <a:r>
              <a:rPr lang="en-US"/>
              <a:t>There is a growing body of research into the prevalence and impact of prior psychologically traumatic experiences on psychological functioning, impulsive externalizing and violent behaviour </a:t>
            </a:r>
            <a:r>
              <a:rPr lang="en-GB"/>
              <a:t>(Ford et al., 2007). Within forensic samples rates can be as high as 90%</a:t>
            </a:r>
          </a:p>
          <a:p>
            <a:pPr lvl="0"/>
            <a:r>
              <a:rPr lang="en-US"/>
              <a:t>More aggressive individuals report higher rates than non-aggressive individuals (Sarchiapone, Carli, Cuomo, Marchetti, &amp; Roy, 2009).</a:t>
            </a:r>
          </a:p>
          <a:p>
            <a:pPr lvl="0"/>
            <a:r>
              <a:rPr lang="en-US"/>
              <a:t>Experiencing childhood abuse has also been associated with increased risk of later child abuse perpetration (Milner et al., 2010), often using similar forms of abusive behaviour on their victims that they were exposed to as children (e.g. Felson &amp; Lane, 2009). </a:t>
            </a:r>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Trauma and Aggression cont</a:t>
            </a:r>
          </a:p>
        </p:txBody>
      </p:sp>
      <p:sp>
        <p:nvSpPr>
          <p:cNvPr id="3" name="Content Placeholder 2"/>
          <p:cNvSpPr txBox="1">
            <a:spLocks noGrp="1"/>
          </p:cNvSpPr>
          <p:nvPr>
            <p:ph idx="1"/>
          </p:nvPr>
        </p:nvSpPr>
        <p:spPr>
          <a:xfrm>
            <a:off x="457200" y="1196748"/>
            <a:ext cx="7619759" cy="5203694"/>
          </a:xfrm>
        </p:spPr>
        <p:txBody>
          <a:bodyPr/>
          <a:lstStyle/>
          <a:p>
            <a:pPr lvl="0"/>
            <a:r>
              <a:rPr lang="en-US"/>
              <a:t>Studies also find exposure to childhood trauma is related to subsequent perpetration of intimate partner violence (Merrill, Hervig, &amp; Milner, 1996; Reitzel-Jaffe &amp; Wolfe, 2001; Schumacher,Feldbau-Kohn, Slep, &amp; Heyman, 2001), </a:t>
            </a:r>
          </a:p>
          <a:p>
            <a:pPr lvl="0"/>
            <a:r>
              <a:rPr lang="en-US"/>
              <a:t>homicidal ideation, person offenses, and problem behaviours (</a:t>
            </a:r>
            <a:r>
              <a:rPr lang="en-GB"/>
              <a:t>Clark, Reiland, Thorne &amp; Cropsey, 2014) </a:t>
            </a:r>
            <a:endParaRPr lang="en-US"/>
          </a:p>
          <a:p>
            <a:pPr lvl="0"/>
            <a:r>
              <a:rPr lang="en-US"/>
              <a:t>physically and/or sexually violent behaviours in adulthood (Jakupcak &amp; Tull, 2005). </a:t>
            </a:r>
          </a:p>
          <a:p>
            <a:pPr lvl="0"/>
            <a:r>
              <a:rPr lang="en-GB"/>
              <a:t>It is related to violence in </a:t>
            </a:r>
            <a:r>
              <a:rPr lang="en-US"/>
              <a:t>populations with psychosis (Sarkar et al., 2005; Spidel et al., 2010). </a:t>
            </a:r>
          </a:p>
          <a:p>
            <a:pPr lvl="0"/>
            <a:r>
              <a:rPr lang="en-GB"/>
              <a:t>It is also related to instability of employment (Sansone et al., 2012) and relationships (Colman &amp; Widom, 2004).</a:t>
            </a:r>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Trauma and Dual Aggression</a:t>
            </a:r>
          </a:p>
        </p:txBody>
      </p:sp>
      <p:sp>
        <p:nvSpPr>
          <p:cNvPr id="3" name="Content Placeholder 2"/>
          <p:cNvSpPr txBox="1">
            <a:spLocks noGrp="1"/>
          </p:cNvSpPr>
          <p:nvPr>
            <p:ph idx="1"/>
          </p:nvPr>
        </p:nvSpPr>
        <p:spPr>
          <a:xfrm>
            <a:off x="457200" y="1340766"/>
            <a:ext cx="7619759" cy="5059676"/>
          </a:xfrm>
        </p:spPr>
        <p:txBody>
          <a:bodyPr/>
          <a:lstStyle/>
          <a:p>
            <a:pPr lvl="0"/>
            <a:r>
              <a:rPr lang="en-GB"/>
              <a:t>Substance use may also lead to greater trauma exposure, for example </a:t>
            </a:r>
            <a:r>
              <a:rPr lang="en-US"/>
              <a:t>Afful, Strickland, Cottler, and Bierut (2010) found higher rates of interpersonal violence, in particular rape or sexual assault in women (58% vs. 33%) in treatment vs. community samples.</a:t>
            </a:r>
          </a:p>
          <a:p>
            <a:pPr lvl="0"/>
            <a:r>
              <a:rPr lang="en-US"/>
              <a:t>The common pathway theory suggests that both trauma and drug use are symptoms of the same underlying factors, such as a low distress tolerance and a tendency to use avoidant coping to manage negative emotional states, such as dissociation or risk-taking—phenomena common to substance abuse and reactions to trauma (e.g., Najavits &amp; Walsh, 2012; Otto, Safren, &amp; Pollack, 2004). These explanations could also be used to explain the relationship between trauma and violence (Clark et al., 2014).</a:t>
            </a:r>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Trauma and PTSD</a:t>
            </a:r>
          </a:p>
        </p:txBody>
      </p:sp>
      <p:sp>
        <p:nvSpPr>
          <p:cNvPr id="3" name="Content Placeholder 2"/>
          <p:cNvSpPr txBox="1">
            <a:spLocks noGrp="1"/>
          </p:cNvSpPr>
          <p:nvPr>
            <p:ph idx="1"/>
          </p:nvPr>
        </p:nvSpPr>
        <p:spPr/>
        <p:txBody>
          <a:bodyPr/>
          <a:lstStyle/>
          <a:p>
            <a:pPr lvl="0"/>
            <a:r>
              <a:rPr lang="en-US"/>
              <a:t>Exposure to interpersonal violence is more likely than non-violent trauma to precipitate PTSD  with such individuals reporting problems with attention and emotion regulation (van der Kolk, Roth, Pelcovitz, Sunday, &amp; Spinazzola, 2005)</a:t>
            </a:r>
          </a:p>
          <a:p>
            <a:pPr lvl="0"/>
            <a:r>
              <a:rPr lang="en-US"/>
              <a:t> too much and too</a:t>
            </a:r>
            <a:r>
              <a:rPr lang="en-GB"/>
              <a:t> </a:t>
            </a:r>
            <a:r>
              <a:rPr lang="en-US"/>
              <a:t>little autonomic activity (Corrigan, Fisher, &amp; Nutt, 2011), and either too little or too much arousal is known to have a negative impact cognition (</a:t>
            </a:r>
            <a:r>
              <a:rPr lang="en-GB"/>
              <a:t>DePierro, D’Andrea, &amp; Pole, 2013).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1642152"/>
          </a:xfrm>
        </p:spPr>
        <p:txBody>
          <a:bodyPr/>
          <a:lstStyle/>
          <a:p>
            <a:pPr lvl="0">
              <a:buNone/>
            </a:pPr>
            <a:r>
              <a:rPr lang="en-GB"/>
              <a:t>Trauma and Cognitive Changes</a:t>
            </a:r>
          </a:p>
        </p:txBody>
      </p:sp>
      <p:sp>
        <p:nvSpPr>
          <p:cNvPr id="3" name="Content Placeholder 2"/>
          <p:cNvSpPr txBox="1">
            <a:spLocks noGrp="1"/>
          </p:cNvSpPr>
          <p:nvPr>
            <p:ph idx="1"/>
          </p:nvPr>
        </p:nvSpPr>
        <p:spPr>
          <a:xfrm>
            <a:off x="457200" y="2132856"/>
            <a:ext cx="7619759" cy="4267587"/>
          </a:xfrm>
        </p:spPr>
        <p:txBody>
          <a:bodyPr/>
          <a:lstStyle/>
          <a:p>
            <a:pPr lvl="0"/>
            <a:r>
              <a:rPr lang="en-US"/>
              <a:t>Models of anxiety and PTSD suggest that conditioning may be central to understanding an individual’s response to trauma cues. </a:t>
            </a:r>
          </a:p>
          <a:p>
            <a:pPr lvl="0"/>
            <a:r>
              <a:rPr lang="en-US"/>
              <a:t>Mower’s two-factor model of anxiety has been applied to PTSD and suggests that classical conditioning explains the initial fear response to the trauma cue, whereas operant conditioning explains the continuation of this fear response in terms of a reinforcing reduction in negative affect. </a:t>
            </a:r>
            <a:endParaRPr lang="en-GB"/>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Trauma and PTS</a:t>
            </a:r>
          </a:p>
        </p:txBody>
      </p:sp>
      <p:sp>
        <p:nvSpPr>
          <p:cNvPr id="3" name="Content Placeholder 2"/>
          <p:cNvSpPr txBox="1">
            <a:spLocks noGrp="1"/>
          </p:cNvSpPr>
          <p:nvPr>
            <p:ph idx="1"/>
          </p:nvPr>
        </p:nvSpPr>
        <p:spPr/>
        <p:txBody>
          <a:bodyPr/>
          <a:lstStyle/>
          <a:p>
            <a:pPr lvl="0"/>
            <a:r>
              <a:rPr lang="en-GB"/>
              <a:t>Research suggests that individuals who are exposed to potentially traumatic childhood experiences (e.g. family violence or natural disasters) are vulnerable to symptoms of post-traumatic stress (PTS). </a:t>
            </a:r>
          </a:p>
          <a:p>
            <a:pPr lvl="0"/>
            <a:r>
              <a:rPr lang="en-GB"/>
              <a:t>PTS manifests in three broad clusters of symptoms: </a:t>
            </a:r>
          </a:p>
          <a:p>
            <a:pPr lvl="0">
              <a:buChar char="-"/>
            </a:pPr>
            <a:r>
              <a:rPr lang="en-GB"/>
              <a:t>avoidance </a:t>
            </a:r>
          </a:p>
          <a:p>
            <a:pPr lvl="0">
              <a:buChar char="-"/>
            </a:pPr>
            <a:r>
              <a:rPr lang="en-GB"/>
              <a:t>re-experiencing </a:t>
            </a:r>
          </a:p>
          <a:p>
            <a:pPr lvl="0">
              <a:buChar char="-"/>
            </a:pPr>
            <a:r>
              <a:rPr lang="en-GB"/>
              <a:t>hypervigilance . </a:t>
            </a:r>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Trauma – Biological changes</a:t>
            </a:r>
          </a:p>
        </p:txBody>
      </p:sp>
      <p:sp>
        <p:nvSpPr>
          <p:cNvPr id="3" name="Content Placeholder 2"/>
          <p:cNvSpPr txBox="1">
            <a:spLocks noGrp="1"/>
          </p:cNvSpPr>
          <p:nvPr>
            <p:ph idx="1"/>
          </p:nvPr>
        </p:nvSpPr>
        <p:spPr/>
        <p:txBody>
          <a:bodyPr/>
          <a:lstStyle/>
          <a:p>
            <a:pPr lvl="0"/>
            <a:r>
              <a:rPr lang="en-GB"/>
              <a:t>Heide and Solomon (2006) also proposed that trauma experienced in childhood through neglect and/or abuse leads to ‘‘biological changes involving the nervous and endocrine systems’’ (p. 221). They further argue that these changes impact upon ‘‘physiological, emotional, cognitive and social function, including the ability to regulate, affect, relate to other people, and develop empathy’’ (p. 221). However, it is important to note that at all victims of trauma may experience negative biological responses and aggression, therefore, consideration should be given to the potential of genetic predisposition to trauma, the type of trauma and the role of individual differences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Nature of Trauma</a:t>
            </a:r>
          </a:p>
        </p:txBody>
      </p:sp>
      <p:sp>
        <p:nvSpPr>
          <p:cNvPr id="3" name="Content Placeholder 2"/>
          <p:cNvSpPr txBox="1">
            <a:spLocks noGrp="1"/>
          </p:cNvSpPr>
          <p:nvPr>
            <p:ph idx="1"/>
          </p:nvPr>
        </p:nvSpPr>
        <p:spPr/>
        <p:txBody>
          <a:bodyPr/>
          <a:lstStyle/>
          <a:p>
            <a:pPr lvl="0"/>
            <a:r>
              <a:rPr lang="en-GB"/>
              <a:t>Emerging evidence suggests that the nature of the trauma may explain the diverse symptomology. It is hypothesised that the separate clusters of symptoms of post-traumatic distress arise from two distinct dimensions of </a:t>
            </a:r>
          </a:p>
          <a:p>
            <a:pPr lvl="0">
              <a:buChar char="-"/>
            </a:pPr>
            <a:r>
              <a:rPr lang="en-GB"/>
              <a:t>harm–life threat = Life threat is predicted to lead to symptoms of anxiety, hyper-arousal, hostility, anger and aggression</a:t>
            </a:r>
          </a:p>
          <a:p>
            <a:pPr lvl="0">
              <a:buChar char="-"/>
            </a:pPr>
            <a:r>
              <a:rPr lang="en-GB"/>
              <a:t>social betrayal =  lead to symptoms of dissociation, emotional numbness, depression and constricted or abusive relationships. </a:t>
            </a:r>
          </a:p>
          <a:p>
            <a:pPr lvl="0">
              <a:buChar char="-"/>
            </a:pPr>
            <a:r>
              <a:rPr lang="en-GB"/>
              <a:t>Both = post-traumatic stress disorder where individuals may show symptoms from all clusters.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Types of Trauma</a:t>
            </a:r>
          </a:p>
        </p:txBody>
      </p:sp>
      <p:sp>
        <p:nvSpPr>
          <p:cNvPr id="3" name="Content Placeholder 2"/>
          <p:cNvSpPr txBox="1">
            <a:spLocks noGrp="1"/>
          </p:cNvSpPr>
          <p:nvPr>
            <p:ph idx="1"/>
          </p:nvPr>
        </p:nvSpPr>
        <p:spPr/>
        <p:txBody>
          <a:bodyPr anchorCtr="1"/>
          <a:lstStyle/>
          <a:p>
            <a:pPr lvl="0" algn="ctr">
              <a:buNone/>
            </a:pPr>
            <a:r>
              <a:rPr lang="en-GB" sz="2800"/>
              <a:t>Therefore, in order to consider the complexities of the nature and degree of trauma Solomon and Heide (1999) suggested that trauma could be differentiated into three types, the most extreme being type III which is regarded as ‘‘severe abuse and/or neglect particularly during early childhood’’ (p. 221) and ‘‘trauma characterised by multiple traumatic experiences that typically begin at an early age may be perceived as life threatening’’ (p. 221).</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buNone/>
            </a:pPr>
            <a:r>
              <a:rPr lang="en-US"/>
              <a:t>Content</a:t>
            </a:r>
          </a:p>
        </p:txBody>
      </p:sp>
      <p:sp>
        <p:nvSpPr>
          <p:cNvPr id="3" name="Content Placeholder 2"/>
          <p:cNvSpPr txBox="1">
            <a:spLocks noGrp="1"/>
          </p:cNvSpPr>
          <p:nvPr>
            <p:ph type="body" idx="4294967295"/>
          </p:nvPr>
        </p:nvSpPr>
        <p:spPr>
          <a:xfrm>
            <a:off x="457200" y="1600200"/>
            <a:ext cx="7619759" cy="3216264"/>
          </a:xfrm>
        </p:spPr>
        <p:txBody>
          <a:bodyPr>
            <a:spAutoFit/>
          </a:bodyPr>
          <a:lstStyle/>
          <a:p>
            <a:pPr marL="0" lvl="0" indent="0">
              <a:spcBef>
                <a:spcPts val="440"/>
              </a:spcBef>
              <a:buClr>
                <a:srgbClr val="629DD1"/>
              </a:buClr>
              <a:buFont typeface="Arial" pitchFamily="32"/>
              <a:buChar char="•"/>
            </a:pPr>
            <a:r>
              <a:rPr lang="en-GB" sz="2800">
                <a:latin typeface="Calibri" pitchFamily="18"/>
              </a:rPr>
              <a:t>Theories of Violence and Aggression</a:t>
            </a:r>
          </a:p>
          <a:p>
            <a:pPr marL="0" lvl="0" indent="0">
              <a:spcBef>
                <a:spcPts val="440"/>
              </a:spcBef>
              <a:buClr>
                <a:srgbClr val="629DD1"/>
              </a:buClr>
              <a:buFont typeface="Arial" pitchFamily="32"/>
              <a:buChar char="•"/>
            </a:pPr>
            <a:r>
              <a:rPr lang="en-GB" sz="2800">
                <a:latin typeface="Calibri" pitchFamily="18"/>
              </a:rPr>
              <a:t>Effects of Trauma</a:t>
            </a:r>
          </a:p>
          <a:p>
            <a:pPr marL="0" lvl="0" indent="0">
              <a:spcBef>
                <a:spcPts val="440"/>
              </a:spcBef>
              <a:buClr>
                <a:srgbClr val="629DD1"/>
              </a:buClr>
              <a:buFont typeface="Arial" pitchFamily="32"/>
              <a:buChar char="•"/>
            </a:pPr>
            <a:r>
              <a:rPr lang="en-GB" sz="2800">
                <a:latin typeface="Calibri" pitchFamily="18"/>
              </a:rPr>
              <a:t>Trauma and Aggression</a:t>
            </a:r>
          </a:p>
          <a:p>
            <a:pPr marL="0" lvl="0" indent="0">
              <a:spcBef>
                <a:spcPts val="440"/>
              </a:spcBef>
              <a:buClr>
                <a:srgbClr val="629DD1"/>
              </a:buClr>
              <a:buFont typeface="Arial" pitchFamily="32"/>
              <a:buChar char="•"/>
            </a:pPr>
            <a:r>
              <a:rPr lang="en-GB" sz="2800">
                <a:latin typeface="Calibri" pitchFamily="18"/>
              </a:rPr>
              <a:t>Current Treatment Approaches</a:t>
            </a:r>
          </a:p>
          <a:p>
            <a:pPr marL="0" lvl="0" indent="0">
              <a:spcBef>
                <a:spcPts val="440"/>
              </a:spcBef>
              <a:buClr>
                <a:srgbClr val="629DD1"/>
              </a:buClr>
              <a:buFont typeface="Arial" pitchFamily="32"/>
              <a:buChar char="•"/>
            </a:pPr>
            <a:r>
              <a:rPr lang="en-GB" sz="2800">
                <a:latin typeface="Calibri" pitchFamily="18"/>
              </a:rPr>
              <a:t>The future – EMDR and Aggression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Trauma and logical thinking</a:t>
            </a:r>
          </a:p>
        </p:txBody>
      </p:sp>
      <p:sp>
        <p:nvSpPr>
          <p:cNvPr id="3" name="Content Placeholder 2"/>
          <p:cNvSpPr txBox="1">
            <a:spLocks noGrp="1"/>
          </p:cNvSpPr>
          <p:nvPr>
            <p:ph idx="1"/>
          </p:nvPr>
        </p:nvSpPr>
        <p:spPr/>
        <p:txBody>
          <a:bodyPr/>
          <a:lstStyle/>
          <a:p>
            <a:pPr lvl="0">
              <a:buNone/>
            </a:pPr>
            <a:r>
              <a:rPr lang="en-GB"/>
              <a:t>Heide and Solomon (2005) argue that type III trauma survivors have difficulties engaging in logical thinking and decision making because their responses are more automatically driven. Furthermore, they argue that long term childhood maltreatment can result in chronic physiological ‘‘hyper-arousal’’ and ‘‘survival mode’’ which when exposed to triggers associated with trauma can result in a ‘‘fight or flight’’ response. In addition, they argue that in an attempt to dampen this arousal, trauma survivors may seek to dissociate from their experiences by using alcohol and drugs which may ‘‘impair judgement and reduce inhibition, making violent acting out even more likely’’ (p. 222).</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GAM and trauma</a:t>
            </a:r>
          </a:p>
        </p:txBody>
      </p:sp>
      <p:sp>
        <p:nvSpPr>
          <p:cNvPr id="3" name="Content Placeholder 2"/>
          <p:cNvSpPr txBox="1">
            <a:spLocks noGrp="1"/>
          </p:cNvSpPr>
          <p:nvPr>
            <p:ph idx="1"/>
          </p:nvPr>
        </p:nvSpPr>
        <p:spPr/>
        <p:txBody>
          <a:bodyPr/>
          <a:lstStyle/>
          <a:p>
            <a:pPr lvl="0"/>
            <a:r>
              <a:rPr lang="en-GB" sz="1800"/>
              <a:t>Following the model of GAM, the ‘‘inputs’’ that a person may bring as a consequence of childhood were also explored by Schore (2003) who suggested that childhood traumatic stress interferes with the development of neural circuits in the brain which connect emotional, psychological and social development.</a:t>
            </a:r>
          </a:p>
          <a:p>
            <a:pPr lvl="0"/>
            <a:r>
              <a:rPr lang="en-GB" sz="1800"/>
              <a:t>Heide and Solomon (2006, p. 223) suggest that stress associated with child abuse and neglect ‘‘compromises right brain development’’ resulting in specific impairments of the orbitofrontal cortex which is involved in social adjustment and the control of mood, drive and responsibility and regulating emotions (Rolls, 1999).</a:t>
            </a:r>
          </a:p>
          <a:p>
            <a:pPr lvl="0"/>
            <a:r>
              <a:rPr lang="en-GB" sz="1800"/>
              <a:t>Heide and Solomon (2006) also suggest that as a result of these changes situations in which a person who has been exposed to trauma is required to engage in relationships with others may also be impaired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Trauma and Criminality</a:t>
            </a:r>
          </a:p>
        </p:txBody>
      </p:sp>
      <p:sp>
        <p:nvSpPr>
          <p:cNvPr id="3" name="Content Placeholder 2"/>
          <p:cNvSpPr txBox="1">
            <a:spLocks noGrp="1"/>
          </p:cNvSpPr>
          <p:nvPr>
            <p:ph idx="1"/>
          </p:nvPr>
        </p:nvSpPr>
        <p:spPr/>
        <p:txBody>
          <a:bodyPr/>
          <a:lstStyle/>
          <a:p>
            <a:pPr lvl="0"/>
            <a:r>
              <a:rPr lang="en-GB" sz="2800"/>
              <a:t>Best et al. (2002) also found that abnormal development of the neural circuits in the brain and the orbitofrontal cortex was associated with reduced inhibition of rage and is associated with ‘‘sociopathy”</a:t>
            </a:r>
          </a:p>
          <a:p>
            <a:pPr lvl="0"/>
            <a:r>
              <a:rPr lang="en-GB" sz="2800"/>
              <a:t>Blake et al. (1995) to concluded that severe physical abuse may interact with neurological brain dysfunction and contribute to violent behaviour</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1"/>
          <a:lstStyle/>
          <a:p>
            <a:pPr lvl="0" algn="ctr">
              <a:buNone/>
            </a:pPr>
            <a:r>
              <a:rPr lang="en-GB" sz="3600"/>
              <a:t>Implications of Trauma on Interventions</a:t>
            </a:r>
          </a:p>
        </p:txBody>
      </p:sp>
      <p:sp>
        <p:nvSpPr>
          <p:cNvPr id="3" name="Content Placeholder 2"/>
          <p:cNvSpPr txBox="1">
            <a:spLocks noGrp="1"/>
          </p:cNvSpPr>
          <p:nvPr>
            <p:ph idx="1"/>
          </p:nvPr>
        </p:nvSpPr>
        <p:spPr/>
        <p:txBody>
          <a:bodyPr/>
          <a:lstStyle/>
          <a:p>
            <a:pPr lvl="0"/>
            <a:r>
              <a:rPr lang="en-GB"/>
              <a:t>Berkowitz (1993) postulated that aversive and unpleasant experiences directly activate aggression-related motor programs, without the need for actively mindful cognitive processing. In terms of cognitions, in the case of trauma, both the ability to recall memories and the ability to generate cognitions associated with aggression may be impaired.</a:t>
            </a:r>
          </a:p>
          <a:p>
            <a:pPr lvl="0"/>
            <a:r>
              <a:rPr lang="en-GB"/>
              <a:t>Parnell (2007) suggested that psychological trauma is believed to cause disassociation of hemispheric processing. That is, the left hemisphere (which is responsible for verbal and motor control, the manipulation of words and symbols, and the sequential processing of information) is locked out thus leaving the encoding of memory as implicit memory in the right hemisphere.</a:t>
            </a:r>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Continued....</a:t>
            </a:r>
          </a:p>
        </p:txBody>
      </p:sp>
      <p:sp>
        <p:nvSpPr>
          <p:cNvPr id="3" name="Content Placeholder 2"/>
          <p:cNvSpPr txBox="1">
            <a:spLocks noGrp="1"/>
          </p:cNvSpPr>
          <p:nvPr>
            <p:ph idx="1"/>
          </p:nvPr>
        </p:nvSpPr>
        <p:spPr/>
        <p:txBody>
          <a:bodyPr/>
          <a:lstStyle/>
          <a:p>
            <a:pPr lvl="0"/>
            <a:r>
              <a:rPr lang="en-GB"/>
              <a:t>Parnell (2007) proposed that fear blocks the hippocampus so that information will not go into explicit memory. Moreover, some argue (Parnell, 2007) that early abusive experiences are stored in the right hemisphere of the brain which is separate from the language centre of the left brain causing synaptic pruning in the orbital frontal cortex resulting in hyper arousal, the misreading of external cues and difficulty with self-soothing or calming.</a:t>
            </a:r>
          </a:p>
          <a:p>
            <a:pPr lvl="0"/>
            <a:r>
              <a:rPr lang="en-GB"/>
              <a:t>This results in trauma freezing the integrative processes with the memory and the memory remaining as implicit stored in the limbic system which is responsible for fleeing, fighting, feeding and reproduction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Trauma, Memory and arousal</a:t>
            </a:r>
          </a:p>
        </p:txBody>
      </p:sp>
      <p:sp>
        <p:nvSpPr>
          <p:cNvPr id="3" name="Content Placeholder 2"/>
          <p:cNvSpPr txBox="1">
            <a:spLocks noGrp="1"/>
          </p:cNvSpPr>
          <p:nvPr>
            <p:ph idx="1"/>
          </p:nvPr>
        </p:nvSpPr>
        <p:spPr/>
        <p:txBody>
          <a:bodyPr/>
          <a:lstStyle/>
          <a:p>
            <a:pPr lvl="0"/>
            <a:r>
              <a:rPr lang="en-GB"/>
              <a:t>Heide and Solomon (2004) also argued that episodic memories of traumatic experiences ‘‘may be stored in the right limbic system indefinitely’’ (p. 226) because of the restricted ability to process information into the left cerebral cortex where it would be filed away for retrieval when required. The authors proposed that as a result memories of the trauma (including thoughts, feelings, body sensations, sounds and smells) are not processed into semantic memories but instead result in heightened arousal, emotional looping, anxiety and an inability to learn from experiences.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pic>
        <p:nvPicPr>
          <p:cNvPr id="2" name="Picture 2" descr="Gray733.png">
            <a:hlinkClick r:id="rId2"/>
          </p:cNvPr>
          <p:cNvPicPr>
            <a:picLocks noChangeAspect="1"/>
          </p:cNvPicPr>
          <p:nvPr/>
        </p:nvPicPr>
        <p:blipFill>
          <a:blip r:embed="rId3"/>
          <a:srcRect/>
          <a:stretch>
            <a:fillRect/>
          </a:stretch>
        </p:blipFill>
        <p:spPr>
          <a:xfrm>
            <a:off x="1698580" y="1513862"/>
            <a:ext cx="4968547" cy="4824538"/>
          </a:xfrm>
          <a:prstGeom prst="rect">
            <a:avLst/>
          </a:prstGeom>
          <a:noFill/>
          <a:ln>
            <a:noFill/>
          </a:ln>
        </p:spPr>
      </p:pic>
      <p:sp>
        <p:nvSpPr>
          <p:cNvPr id="3" name="Title 2"/>
          <p:cNvSpPr txBox="1">
            <a:spLocks noGrp="1"/>
          </p:cNvSpPr>
          <p:nvPr>
            <p:ph type="title"/>
          </p:nvPr>
        </p:nvSpPr>
        <p:spPr/>
        <p:txBody>
          <a:bodyPr/>
          <a:lstStyle/>
          <a:p>
            <a:pPr lvl="0">
              <a:buNone/>
            </a:pPr>
            <a:r>
              <a:rPr lang="en-GB"/>
              <a:t>The Bridge..</a:t>
            </a:r>
          </a:p>
        </p:txBody>
      </p:sp>
      <p:sp>
        <p:nvSpPr>
          <p:cNvPr id="4" name="Content Placeholder 3"/>
          <p:cNvSpPr txBox="1">
            <a:spLocks noGrp="1"/>
          </p:cNvSpPr>
          <p:nvPr>
            <p:ph idx="1"/>
          </p:nvPr>
        </p:nvSpPr>
        <p:spPr>
          <a:xfrm>
            <a:off x="457200" y="1916829"/>
            <a:ext cx="7619759" cy="4483614"/>
          </a:xfrm>
        </p:spPr>
        <p:txBody>
          <a:bodyPr/>
          <a:lstStyle/>
          <a:p>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1"/>
          <a:lstStyle/>
          <a:p>
            <a:pPr lvl="0" algn="ctr">
              <a:buNone/>
            </a:pPr>
            <a:r>
              <a:rPr lang="en-GB" sz="4000"/>
              <a:t>Trauma, arousal and processing</a:t>
            </a:r>
          </a:p>
        </p:txBody>
      </p:sp>
      <p:sp>
        <p:nvSpPr>
          <p:cNvPr id="3" name="Content Placeholder 2"/>
          <p:cNvSpPr txBox="1">
            <a:spLocks noGrp="1"/>
          </p:cNvSpPr>
          <p:nvPr>
            <p:ph idx="1"/>
          </p:nvPr>
        </p:nvSpPr>
        <p:spPr/>
        <p:txBody>
          <a:bodyPr/>
          <a:lstStyle/>
          <a:p>
            <a:pPr lvl="0"/>
            <a:r>
              <a:rPr lang="en-GB" sz="2000"/>
              <a:t>Rauch et al. (2000) suggest that this inability to process episodic memories to the left cerebral cortex results in the emotions associated with the trauma being stored in the amygdala and the right limbic system.</a:t>
            </a:r>
          </a:p>
          <a:p>
            <a:pPr lvl="0"/>
            <a:r>
              <a:rPr lang="en-GB" sz="2000"/>
              <a:t>Rauch et al. (2000) propose that as a result when any stimulus is triggered which is associated with the trauma this results in an exaggerated response from the amygdala and responses are generated by the limbic system.</a:t>
            </a:r>
          </a:p>
          <a:p>
            <a:pPr lvl="0"/>
            <a:r>
              <a:rPr lang="en-GB" sz="2000"/>
              <a:t>Heide and Solomon (2004) suggest that as a result the person responds in an emotional rather than a rational way. Therefore, this would seem to suggest that focusing on the rational cognitive aspects of aggression alone would not take into account the inability of the individual to process information into the left cerebral cortex</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Trauma, recall and language</a:t>
            </a:r>
          </a:p>
        </p:txBody>
      </p:sp>
      <p:sp>
        <p:nvSpPr>
          <p:cNvPr id="3" name="Content Placeholder 2"/>
          <p:cNvSpPr txBox="1">
            <a:spLocks noGrp="1"/>
          </p:cNvSpPr>
          <p:nvPr>
            <p:ph idx="1"/>
          </p:nvPr>
        </p:nvSpPr>
        <p:spPr/>
        <p:txBody>
          <a:bodyPr/>
          <a:lstStyle/>
          <a:p>
            <a:pPr lvl="0"/>
            <a:r>
              <a:rPr lang="en-GB" sz="2000"/>
              <a:t>In the case of trauma, early abusive experiences are stored in the right hemisphere of the brain which is separate from the language centre of the left brain causing synaptic pruning in the orbital frontal cortex resulting in hyper arousal, the misreading of external cues and difficulty with self-soothing or calming.</a:t>
            </a:r>
          </a:p>
          <a:p>
            <a:pPr lvl="0"/>
            <a:r>
              <a:rPr lang="en-GB" sz="2000"/>
              <a:t>Teicher et al. (2004) also noted how the trauma may impact on the capacity of the corpus callosum resulting in reduced neural activity between the logical and reasoned left side of the brain with the emotional right side of the brain.</a:t>
            </a:r>
          </a:p>
          <a:p>
            <a:pPr lvl="0"/>
            <a:r>
              <a:rPr lang="en-GB" sz="2000"/>
              <a:t>There is some evidence that the ability of the individual to recall the function of aggression in the context of both the emotional right hemisphere with the logical and reasoned linguistic left hemisphere may be compromised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pic>
        <p:nvPicPr>
          <p:cNvPr id="2" name="Picture 1" descr="http://faculty.washington.edu/chudler/gif/lefthemi.gif"/>
          <p:cNvPicPr>
            <a:picLocks noChangeAspect="1"/>
          </p:cNvPicPr>
          <p:nvPr/>
        </p:nvPicPr>
        <p:blipFill>
          <a:blip r:embed="rId2"/>
          <a:srcRect/>
          <a:stretch>
            <a:fillRect/>
          </a:stretch>
        </p:blipFill>
        <p:spPr>
          <a:xfrm>
            <a:off x="3600651" y="1424964"/>
            <a:ext cx="790571" cy="1895478"/>
          </a:xfrm>
          <a:prstGeom prst="rect">
            <a:avLst/>
          </a:prstGeom>
          <a:noFill/>
          <a:ln>
            <a:noFill/>
          </a:ln>
        </p:spPr>
      </p:pic>
      <p:pic>
        <p:nvPicPr>
          <p:cNvPr id="3" name="Picture 2" descr="http://faculty.washington.edu/chudler/gif/righhemi.gif"/>
          <p:cNvPicPr>
            <a:picLocks noChangeAspect="1"/>
          </p:cNvPicPr>
          <p:nvPr/>
        </p:nvPicPr>
        <p:blipFill>
          <a:blip r:embed="rId3"/>
          <a:srcRect/>
          <a:stretch>
            <a:fillRect/>
          </a:stretch>
        </p:blipFill>
        <p:spPr>
          <a:xfrm>
            <a:off x="4932035" y="1472595"/>
            <a:ext cx="809628" cy="1847846"/>
          </a:xfrm>
          <a:prstGeom prst="rect">
            <a:avLst/>
          </a:prstGeom>
          <a:noFill/>
          <a:ln>
            <a:noFill/>
          </a:ln>
        </p:spPr>
      </p:pic>
      <p:sp>
        <p:nvSpPr>
          <p:cNvPr id="4" name="Rectangle 4"/>
          <p:cNvSpPr/>
          <p:nvPr/>
        </p:nvSpPr>
        <p:spPr>
          <a:xfrm>
            <a:off x="0" y="4015861"/>
            <a:ext cx="184727" cy="369335"/>
          </a:xfrm>
          <a:prstGeom prst="rect">
            <a:avLst/>
          </a:prstGeom>
          <a:solidFill>
            <a:srgbClr val="FFFFFF"/>
          </a:solidFill>
          <a:ln>
            <a:noFill/>
            <a:prstDash val="solid"/>
          </a:ln>
        </p:spPr>
        <p:txBody>
          <a:bodyPr vert="horz" wrap="non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Arial" pitchFamily="34"/>
              <a:ea typeface=""/>
              <a:cs typeface="Arial" pitchFamily="34"/>
            </a:endParaRPr>
          </a:p>
        </p:txBody>
      </p:sp>
      <p:sp>
        <p:nvSpPr>
          <p:cNvPr id="5" name="TextBox 6"/>
          <p:cNvSpPr txBox="1"/>
          <p:nvPr/>
        </p:nvSpPr>
        <p:spPr>
          <a:xfrm>
            <a:off x="467541" y="3573018"/>
            <a:ext cx="7056781" cy="2585319"/>
          </a:xfrm>
          <a:prstGeom prst="rect">
            <a:avLst/>
          </a:prstGeom>
          <a:noFill/>
          <a:ln>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ea typeface=""/>
                <a:cs typeface=""/>
              </a:rPr>
              <a:t>How many brains do you have - one or two? Actually, this is quite easy to answer...you have only one brain. However, the cerebral hemispheres are divided </a:t>
            </a:r>
            <a:r>
              <a:rPr lang="en-GB" sz="1800" b="0" i="0" u="none" strike="noStrike" kern="1200" cap="none" spc="0" baseline="0">
                <a:solidFill>
                  <a:srgbClr val="000000"/>
                </a:solidFill>
                <a:uFillTx/>
                <a:latin typeface="Calibri"/>
                <a:ea typeface=""/>
                <a:cs typeface=""/>
                <a:hlinkClick r:id="rId4"/>
              </a:rPr>
              <a:t>right down the middle</a:t>
            </a:r>
            <a:r>
              <a:rPr lang="en-GB" sz="1800" b="0" i="0" u="none" strike="noStrike" kern="1200" cap="none" spc="0" baseline="0">
                <a:solidFill>
                  <a:srgbClr val="000000"/>
                </a:solidFill>
                <a:uFillTx/>
                <a:latin typeface="Calibri"/>
                <a:ea typeface=""/>
                <a:cs typeface=""/>
              </a:rPr>
              <a:t> into a right hemisphere and a left hemisphere. Each hemisphere appears to be specialized for some behaviours. The hemispheres communicate with each other through a thick band of 200-250 million nerve fibers called the corpus callosum. (A smaller band of nerve fibers called the anterior commissure also connects parts of the cerebral hemispheres.)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a typeface=""/>
              <a:cs typeface=""/>
            </a:endParaRPr>
          </a:p>
        </p:txBody>
      </p:sp>
      <p:sp>
        <p:nvSpPr>
          <p:cNvPr id="6" name="Title 6"/>
          <p:cNvSpPr txBox="1">
            <a:spLocks noGrp="1"/>
          </p:cNvSpPr>
          <p:nvPr>
            <p:ph type="title"/>
          </p:nvPr>
        </p:nvSpPr>
        <p:spPr/>
        <p:txBody>
          <a:bodyPr/>
          <a:lstStyle/>
          <a:p>
            <a:pPr lvl="0">
              <a:buNone/>
            </a:pPr>
            <a:r>
              <a:rPr lang="en-GB"/>
              <a:t>One brain or two?</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Aggression - Definition</a:t>
            </a:r>
          </a:p>
        </p:txBody>
      </p:sp>
      <p:sp>
        <p:nvSpPr>
          <p:cNvPr id="3" name="Content Placeholder 2"/>
          <p:cNvSpPr txBox="1">
            <a:spLocks noGrp="1"/>
          </p:cNvSpPr>
          <p:nvPr>
            <p:ph idx="1"/>
          </p:nvPr>
        </p:nvSpPr>
        <p:spPr/>
        <p:txBody>
          <a:bodyPr/>
          <a:lstStyle/>
          <a:p>
            <a:pPr lvl="0"/>
            <a:r>
              <a:rPr lang="en-GB"/>
              <a:t>According to Siever (2008) “</a:t>
            </a:r>
            <a:r>
              <a:rPr lang="en-GB" i="1"/>
              <a:t>Aggression may be classified in a number of ways, for example,</a:t>
            </a:r>
            <a:r>
              <a:rPr lang="en-GB" i="1" baseline="30000"/>
              <a:t> </a:t>
            </a:r>
            <a:r>
              <a:rPr lang="en-GB" i="1"/>
              <a:t>by the target of aggression (e.g., self-directed or other-directed),</a:t>
            </a:r>
            <a:r>
              <a:rPr lang="en-GB" i="1" baseline="30000"/>
              <a:t> </a:t>
            </a:r>
            <a:r>
              <a:rPr lang="en-GB" i="1"/>
              <a:t>mode of aggression (e.g., physical or verbal, direct or indirect),</a:t>
            </a:r>
            <a:r>
              <a:rPr lang="en-GB" i="1" baseline="30000"/>
              <a:t> </a:t>
            </a:r>
            <a:r>
              <a:rPr lang="en-GB" i="1"/>
              <a:t>or cause of aggression (e.g., medical). The most widely utilized</a:t>
            </a:r>
            <a:r>
              <a:rPr lang="en-GB" i="1" baseline="30000"/>
              <a:t> </a:t>
            </a:r>
            <a:r>
              <a:rPr lang="en-GB" i="1"/>
              <a:t>and perhaps most heuristically valuable classification of aggression</a:t>
            </a:r>
            <a:r>
              <a:rPr lang="en-GB" i="1" baseline="30000"/>
              <a:t> </a:t>
            </a:r>
            <a:r>
              <a:rPr lang="en-GB" i="1"/>
              <a:t>is that of premeditated versus impulsive aggression</a:t>
            </a:r>
            <a:r>
              <a:rPr lang="en-GB"/>
              <a:t>” (pp429).</a:t>
            </a:r>
          </a:p>
          <a:p>
            <a:pPr lvl="0">
              <a:buNone/>
            </a:pPr>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The Brain</a:t>
            </a:r>
          </a:p>
        </p:txBody>
      </p:sp>
      <p:pic>
        <p:nvPicPr>
          <p:cNvPr id="3" name="Content Placeholder 2" descr="C:\Users\rworthington\AppData\Local\Microsoft\Windows\Temporary Internet Files\Content.Outlook\HC71TIWM\brain image.png"/>
          <p:cNvPicPr>
            <a:picLocks noGrp="1" noChangeAspect="1"/>
          </p:cNvPicPr>
          <p:nvPr>
            <p:ph idx="1"/>
          </p:nvPr>
        </p:nvPicPr>
        <p:blipFill>
          <a:blip r:embed="rId2"/>
          <a:srcRect/>
          <a:stretch>
            <a:fillRect/>
          </a:stretch>
        </p:blipFill>
        <p:spPr>
          <a:xfrm>
            <a:off x="1331640" y="1700811"/>
            <a:ext cx="5760637" cy="4464493"/>
          </a:xfr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name="Slide54">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So what does this mean?</a:t>
            </a:r>
          </a:p>
        </p:txBody>
      </p:sp>
      <p:sp>
        <p:nvSpPr>
          <p:cNvPr id="3" name="Content Placeholder 2"/>
          <p:cNvSpPr txBox="1">
            <a:spLocks noGrp="1"/>
          </p:cNvSpPr>
          <p:nvPr>
            <p:ph idx="1"/>
          </p:nvPr>
        </p:nvSpPr>
        <p:spPr>
          <a:xfrm>
            <a:off x="457200" y="2060847"/>
            <a:ext cx="7619759" cy="4339596"/>
          </a:xfrm>
        </p:spPr>
        <p:txBody>
          <a:bodyPr/>
          <a:lstStyle/>
          <a:p>
            <a:pPr lvl="0"/>
            <a:r>
              <a:rPr lang="en-GB"/>
              <a:t>Information Processing influences aggression</a:t>
            </a:r>
          </a:p>
          <a:p>
            <a:pPr lvl="0"/>
            <a:r>
              <a:rPr lang="en-GB"/>
              <a:t>Information Processing is also influenced by trauma</a:t>
            </a:r>
          </a:p>
          <a:p>
            <a:pPr lvl="0"/>
            <a:r>
              <a:rPr lang="en-GB"/>
              <a:t>Trauma experiences impact on brain development</a:t>
            </a:r>
          </a:p>
          <a:p>
            <a:pPr lvl="0"/>
            <a:r>
              <a:rPr lang="en-GB"/>
              <a:t>Trauma experiences impact on general cognitive functioning</a:t>
            </a:r>
          </a:p>
          <a:p>
            <a:pPr lvl="0"/>
            <a:endParaRPr lang="en-GB"/>
          </a:p>
          <a:p>
            <a:pPr marL="107999" lvl="0" indent="0" algn="ctr">
              <a:buNone/>
            </a:pPr>
            <a:r>
              <a:rPr lang="en-GB"/>
              <a:t>So how do we treat this all together?</a:t>
            </a:r>
          </a:p>
          <a:p>
            <a:pPr marL="107999" lvl="0" indent="0">
              <a:buNone/>
            </a:pPr>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76"/>
            <a:ext cx="7619759" cy="1713960"/>
          </a:xfrm>
        </p:spPr>
        <p:txBody>
          <a:bodyPr/>
          <a:lstStyle/>
          <a:p>
            <a:pPr lvl="0">
              <a:buNone/>
            </a:pPr>
            <a:r>
              <a:rPr lang="en-US" sz="4400"/>
              <a:t>Historical treatment approaches – Anger Management</a:t>
            </a:r>
          </a:p>
        </p:txBody>
      </p:sp>
      <p:sp>
        <p:nvSpPr>
          <p:cNvPr id="3" name="Content Placeholder 2"/>
          <p:cNvSpPr txBox="1">
            <a:spLocks noGrp="1"/>
          </p:cNvSpPr>
          <p:nvPr>
            <p:ph type="body" idx="4294967295"/>
          </p:nvPr>
        </p:nvSpPr>
        <p:spPr>
          <a:xfrm>
            <a:off x="457200" y="2520004"/>
            <a:ext cx="7619759" cy="3880439"/>
          </a:xfrm>
        </p:spPr>
        <p:txBody>
          <a:bodyPr/>
          <a:lstStyle/>
          <a:p>
            <a:pPr marL="0" lvl="0" indent="0">
              <a:spcBef>
                <a:spcPts val="440"/>
              </a:spcBef>
              <a:buClr>
                <a:srgbClr val="629DD1"/>
              </a:buClr>
              <a:buFont typeface="Arial" pitchFamily="32"/>
              <a:buChar char="•"/>
            </a:pPr>
            <a:r>
              <a:rPr lang="en-GB">
                <a:latin typeface="Calibri" pitchFamily="18"/>
              </a:rPr>
              <a:t>Novaco (1994) developed Anger Management techniques</a:t>
            </a:r>
          </a:p>
          <a:p>
            <a:pPr marL="0" lvl="0" indent="0">
              <a:spcBef>
                <a:spcPts val="440"/>
              </a:spcBef>
              <a:buClr>
                <a:srgbClr val="629DD1"/>
              </a:buClr>
              <a:buFont typeface="Arial" pitchFamily="32"/>
              <a:buChar char="•"/>
            </a:pPr>
            <a:r>
              <a:rPr lang="en-GB">
                <a:latin typeface="Calibri" pitchFamily="18"/>
              </a:rPr>
              <a:t>Regarded Anger as an emotional state that leads to aggression and developed a 3 stage approach to the treatment of aggression</a:t>
            </a:r>
          </a:p>
          <a:p>
            <a:pPr marL="0" lvl="0" indent="0">
              <a:spcBef>
                <a:spcPts val="440"/>
              </a:spcBef>
              <a:buClr>
                <a:srgbClr val="629DD1"/>
              </a:buClr>
              <a:buFont typeface="Arial" pitchFamily="32"/>
              <a:buChar char="•"/>
            </a:pPr>
            <a:r>
              <a:rPr lang="en-GB">
                <a:latin typeface="Calibri" pitchFamily="18"/>
              </a:rPr>
              <a:t>Phase 1 – Cognitive Preparation</a:t>
            </a:r>
          </a:p>
          <a:p>
            <a:pPr marL="0" lvl="0" indent="0">
              <a:spcBef>
                <a:spcPts val="440"/>
              </a:spcBef>
              <a:buClr>
                <a:srgbClr val="629DD1"/>
              </a:buClr>
              <a:buFont typeface="Arial" pitchFamily="32"/>
              <a:buChar char="•"/>
            </a:pPr>
            <a:r>
              <a:rPr lang="en-GB">
                <a:latin typeface="Calibri" pitchFamily="18"/>
              </a:rPr>
              <a:t>Phase 2 – Skills Acquisition</a:t>
            </a:r>
          </a:p>
          <a:p>
            <a:pPr marL="0" lvl="0" indent="0">
              <a:spcBef>
                <a:spcPts val="440"/>
              </a:spcBef>
              <a:buClr>
                <a:srgbClr val="629DD1"/>
              </a:buClr>
              <a:buFont typeface="Arial" pitchFamily="32"/>
              <a:buChar char="•"/>
            </a:pPr>
            <a:r>
              <a:rPr lang="en-GB">
                <a:latin typeface="Calibri" pitchFamily="18"/>
              </a:rPr>
              <a:t>Phase 3 – Application Training</a:t>
            </a:r>
          </a:p>
          <a:p>
            <a:pPr marL="0" lvl="0" indent="0">
              <a:spcBef>
                <a:spcPts val="440"/>
              </a:spcBef>
              <a:buClr>
                <a:srgbClr val="629DD1"/>
              </a:buClr>
              <a:buFont typeface="Arial" pitchFamily="32"/>
              <a:buChar char="•"/>
            </a:pPr>
            <a:r>
              <a:rPr lang="en-GB">
                <a:latin typeface="Calibri" pitchFamily="18"/>
              </a:rPr>
              <a:t>BUT – only attended to the emotion of anger</a:t>
            </a:r>
          </a:p>
          <a:p>
            <a:pPr marL="0" lvl="0" indent="0">
              <a:spcBef>
                <a:spcPts val="440"/>
              </a:spcBef>
              <a:buNone/>
            </a:pPr>
            <a:endParaRPr lang="en-GB">
              <a:latin typeface="Calibri"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76"/>
            <a:ext cx="7619759" cy="994080"/>
          </a:xfrm>
        </p:spPr>
        <p:txBody>
          <a:bodyPr/>
          <a:lstStyle/>
          <a:p>
            <a:pPr lvl="0">
              <a:buNone/>
            </a:pPr>
            <a:r>
              <a:rPr lang="en-US" sz="4000"/>
              <a:t>Current Approaches to the Treatment of Aggression</a:t>
            </a:r>
          </a:p>
        </p:txBody>
      </p:sp>
      <p:sp>
        <p:nvSpPr>
          <p:cNvPr id="3" name="Content Placeholder 2"/>
          <p:cNvSpPr txBox="1">
            <a:spLocks noGrp="1"/>
          </p:cNvSpPr>
          <p:nvPr>
            <p:ph type="body" idx="4294967295"/>
          </p:nvPr>
        </p:nvSpPr>
        <p:spPr>
          <a:xfrm>
            <a:off x="457200" y="1600200"/>
            <a:ext cx="7619759" cy="5257800"/>
          </a:xfrm>
        </p:spPr>
        <p:txBody>
          <a:bodyPr/>
          <a:lstStyle/>
          <a:p>
            <a:pPr marL="0" lvl="0" indent="0">
              <a:spcBef>
                <a:spcPts val="440"/>
              </a:spcBef>
              <a:buClr>
                <a:srgbClr val="629DD1"/>
              </a:buClr>
              <a:buFont typeface="Arial" pitchFamily="32"/>
              <a:buChar char="•"/>
            </a:pPr>
            <a:r>
              <a:rPr lang="en-GB" sz="2000">
                <a:latin typeface="Calibri" pitchFamily="18"/>
              </a:rPr>
              <a:t>Attend to the SORC – that is directly establish the function of the behaviour(s) as part of the intervention</a:t>
            </a:r>
          </a:p>
          <a:p>
            <a:pPr marL="0" lvl="0" indent="0">
              <a:spcBef>
                <a:spcPts val="440"/>
              </a:spcBef>
              <a:buClr>
                <a:srgbClr val="629DD1"/>
              </a:buClr>
              <a:buFont typeface="Arial" pitchFamily="32"/>
              <a:buChar char="•"/>
            </a:pPr>
            <a:r>
              <a:rPr lang="en-GB" sz="2000">
                <a:latin typeface="Calibri" pitchFamily="18"/>
              </a:rPr>
              <a:t>Attend to the role of physiology – ‘stress’</a:t>
            </a:r>
          </a:p>
          <a:p>
            <a:pPr marL="0" lvl="0" indent="0">
              <a:spcBef>
                <a:spcPts val="440"/>
              </a:spcBef>
              <a:buClr>
                <a:srgbClr val="629DD1"/>
              </a:buClr>
              <a:buFont typeface="Arial" pitchFamily="32"/>
              <a:buChar char="•"/>
            </a:pPr>
            <a:r>
              <a:rPr lang="en-GB" sz="2000">
                <a:latin typeface="Calibri" pitchFamily="18"/>
              </a:rPr>
              <a:t>Identify the role of scripts and cognitive biases</a:t>
            </a:r>
          </a:p>
          <a:p>
            <a:pPr marL="0" lvl="0" indent="0">
              <a:spcBef>
                <a:spcPts val="440"/>
              </a:spcBef>
              <a:buClr>
                <a:srgbClr val="629DD1"/>
              </a:buClr>
              <a:buFont typeface="Arial" pitchFamily="32"/>
              <a:buChar char="•"/>
            </a:pPr>
            <a:r>
              <a:rPr lang="en-GB" sz="2000">
                <a:latin typeface="Calibri" pitchFamily="18"/>
              </a:rPr>
              <a:t>Directly address the role of emotion management rather than anger per se</a:t>
            </a:r>
          </a:p>
          <a:p>
            <a:pPr marL="0" lvl="0" indent="0">
              <a:spcBef>
                <a:spcPts val="440"/>
              </a:spcBef>
              <a:buClr>
                <a:srgbClr val="629DD1"/>
              </a:buClr>
              <a:buFont typeface="Arial" pitchFamily="32"/>
              <a:buChar char="•"/>
            </a:pPr>
            <a:r>
              <a:rPr lang="en-GB" sz="2000">
                <a:latin typeface="Calibri" pitchFamily="18"/>
              </a:rPr>
              <a:t>Utilise methods to induce the emotion experienced and rehearse new ways of managing the emotion</a:t>
            </a:r>
          </a:p>
          <a:p>
            <a:pPr marL="0" lvl="0" indent="0">
              <a:spcBef>
                <a:spcPts val="440"/>
              </a:spcBef>
              <a:buClr>
                <a:srgbClr val="629DD1"/>
              </a:buClr>
              <a:buFont typeface="Arial" pitchFamily="32"/>
              <a:buChar char="•"/>
            </a:pPr>
            <a:r>
              <a:rPr lang="en-GB" sz="2000">
                <a:latin typeface="Calibri" pitchFamily="18"/>
              </a:rPr>
              <a:t>Explore the negative reinforcers and maintaining factors for aggression so that these can be explored, challenged and replaced by more pro-social aspects</a:t>
            </a:r>
          </a:p>
          <a:p>
            <a:pPr marL="0" lvl="0" indent="0">
              <a:spcBef>
                <a:spcPts val="440"/>
              </a:spcBef>
              <a:buClr>
                <a:srgbClr val="629DD1"/>
              </a:buClr>
              <a:buFont typeface="Arial" pitchFamily="32"/>
              <a:buChar char="•"/>
            </a:pPr>
            <a:r>
              <a:rPr lang="en-GB" sz="2000">
                <a:latin typeface="Calibri" pitchFamily="18"/>
              </a:rPr>
              <a:t>Attends to relapse prevention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name="Slide71">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1642152"/>
          </a:xfrm>
        </p:spPr>
        <p:txBody>
          <a:bodyPr/>
          <a:lstStyle/>
          <a:p>
            <a:pPr lvl="0">
              <a:buNone/>
            </a:pPr>
            <a:r>
              <a:rPr lang="en-GB"/>
              <a:t>Current Aggression Interventions continued</a:t>
            </a:r>
          </a:p>
        </p:txBody>
      </p:sp>
      <p:sp>
        <p:nvSpPr>
          <p:cNvPr id="3" name="Content Placeholder 2"/>
          <p:cNvSpPr txBox="1">
            <a:spLocks noGrp="1"/>
          </p:cNvSpPr>
          <p:nvPr>
            <p:ph idx="1"/>
          </p:nvPr>
        </p:nvSpPr>
        <p:spPr>
          <a:xfrm>
            <a:off x="457200" y="2132856"/>
            <a:ext cx="7619759" cy="4267587"/>
          </a:xfrm>
        </p:spPr>
        <p:txBody>
          <a:bodyPr/>
          <a:lstStyle/>
          <a:p>
            <a:pPr lvl="0"/>
            <a:r>
              <a:rPr lang="en-GB"/>
              <a:t>According to Ireland et al. (2009) treatment aimed to reduce aggression expression should focus on the four areas identified in the Unified Model of Information processing proposed by Huesmann (1998). Specifically, this noted:</a:t>
            </a:r>
          </a:p>
          <a:p>
            <a:pPr lvl="0">
              <a:buNone/>
            </a:pPr>
            <a:r>
              <a:rPr lang="en-GB"/>
              <a:t>1. social scripts;</a:t>
            </a:r>
          </a:p>
          <a:p>
            <a:pPr lvl="0">
              <a:buNone/>
            </a:pPr>
            <a:r>
              <a:rPr lang="en-GB"/>
              <a:t>2. normative beliefs;</a:t>
            </a:r>
          </a:p>
          <a:p>
            <a:pPr lvl="0">
              <a:buNone/>
            </a:pPr>
            <a:r>
              <a:rPr lang="en-GB"/>
              <a:t>3. emotions and the impact of these on processing; and</a:t>
            </a:r>
          </a:p>
          <a:p>
            <a:pPr lvl="0">
              <a:buNone/>
            </a:pPr>
            <a:r>
              <a:rPr lang="en-GB"/>
              <a:t>4. perception errors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name="Slide62">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Aggression interventions	</a:t>
            </a:r>
          </a:p>
        </p:txBody>
      </p:sp>
      <p:sp>
        <p:nvSpPr>
          <p:cNvPr id="3" name="Content Placeholder 2"/>
          <p:cNvSpPr txBox="1">
            <a:spLocks noGrp="1"/>
          </p:cNvSpPr>
          <p:nvPr>
            <p:ph idx="1"/>
          </p:nvPr>
        </p:nvSpPr>
        <p:spPr>
          <a:xfrm>
            <a:off x="457200" y="1600200"/>
            <a:ext cx="7619759" cy="4925141"/>
          </a:xfrm>
        </p:spPr>
        <p:txBody>
          <a:bodyPr/>
          <a:lstStyle/>
          <a:p>
            <a:pPr lvl="0"/>
            <a:r>
              <a:rPr lang="en-GB"/>
              <a:t>Aggression Replacement Training</a:t>
            </a:r>
          </a:p>
          <a:p>
            <a:pPr lvl="0"/>
            <a:r>
              <a:rPr lang="en-GB"/>
              <a:t>Controlling Anger and Learning to Manage it (CALM)</a:t>
            </a:r>
          </a:p>
          <a:p>
            <a:pPr lvl="0"/>
            <a:r>
              <a:rPr lang="en-GB"/>
              <a:t>Cognitive Self-Change programme (CSCP) now Self Change Programme</a:t>
            </a:r>
          </a:p>
          <a:p>
            <a:pPr lvl="0"/>
            <a:r>
              <a:rPr lang="en-GB"/>
              <a:t>Healthy Relationships Programme (HRP)</a:t>
            </a:r>
          </a:p>
          <a:p>
            <a:pPr lvl="0"/>
            <a:r>
              <a:rPr lang="en-GB"/>
              <a:t>Integrated Domestic Abuse Programme</a:t>
            </a:r>
          </a:p>
          <a:p>
            <a:pPr lvl="0"/>
            <a:r>
              <a:rPr lang="en-GB"/>
              <a:t>Community Domestic Violence Programme</a:t>
            </a:r>
          </a:p>
          <a:p>
            <a:pPr lvl="0"/>
            <a:r>
              <a:rPr lang="en-GB"/>
              <a:t>Chromis</a:t>
            </a:r>
          </a:p>
          <a:p>
            <a:pPr lvl="0"/>
            <a:r>
              <a:rPr lang="en-GB"/>
              <a:t>Life Minus Violence (LMV)</a:t>
            </a:r>
          </a:p>
          <a:p>
            <a:pPr lvl="0"/>
            <a:r>
              <a:rPr lang="en-GB"/>
              <a:t>Violence Reduction Programme (VRP)</a:t>
            </a:r>
          </a:p>
          <a:p>
            <a:pPr lvl="0"/>
            <a:endParaRPr lang="en-GB"/>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name="Slide64">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40"/>
            <a:ext cx="7619996" cy="1642198"/>
          </a:xfrm>
        </p:spPr>
        <p:txBody>
          <a:bodyPr/>
          <a:lstStyle/>
          <a:p>
            <a:pPr lvl="0">
              <a:buNone/>
            </a:pPr>
            <a:r>
              <a:rPr lang="en-GB"/>
              <a:t>Examples of Treatment Approaches in practice – LMV</a:t>
            </a:r>
          </a:p>
        </p:txBody>
      </p:sp>
      <p:sp>
        <p:nvSpPr>
          <p:cNvPr id="3" name="Content Placeholder 2"/>
          <p:cNvSpPr txBox="1">
            <a:spLocks noGrp="1"/>
          </p:cNvSpPr>
          <p:nvPr>
            <p:ph idx="1"/>
          </p:nvPr>
        </p:nvSpPr>
        <p:spPr>
          <a:xfrm>
            <a:off x="457200" y="1916829"/>
            <a:ext cx="7619996" cy="4483970"/>
          </a:xfrm>
        </p:spPr>
        <p:txBody>
          <a:bodyPr/>
          <a:lstStyle/>
          <a:p>
            <a:pPr marL="107999" lvl="0" indent="0">
              <a:spcAft>
                <a:spcPts val="0"/>
              </a:spcAft>
              <a:buNone/>
            </a:pPr>
            <a:r>
              <a:rPr lang="en-GB" sz="2000"/>
              <a:t>The LMV treatment modules form part of an intensive high-dosage psychological treatment programme. The LMV programme is cognitive behavioural in basis and uses a range of techniques to convey learning points including:  The modules include; </a:t>
            </a:r>
          </a:p>
          <a:p>
            <a:pPr marL="571500" lvl="0" indent="-457200">
              <a:spcAft>
                <a:spcPts val="0"/>
              </a:spcAft>
              <a:buAutoNum type="arabicParenBoth"/>
            </a:pPr>
            <a:r>
              <a:rPr lang="en-GB" sz="2000"/>
              <a:t>Motivation; </a:t>
            </a:r>
          </a:p>
          <a:p>
            <a:pPr marL="571500" lvl="0" indent="-457200">
              <a:spcAft>
                <a:spcPts val="0"/>
              </a:spcAft>
              <a:buAutoNum type="arabicParenBoth"/>
            </a:pPr>
            <a:r>
              <a:rPr lang="en-GB" sz="2000"/>
              <a:t>Stress and coping; </a:t>
            </a:r>
          </a:p>
          <a:p>
            <a:pPr marL="571500" lvl="0" indent="-457200">
              <a:spcAft>
                <a:spcPts val="0"/>
              </a:spcAft>
              <a:buAutoNum type="arabicParenBoth"/>
            </a:pPr>
            <a:r>
              <a:rPr lang="en-GB" sz="2000"/>
              <a:t>How I got here (development of aggression)</a:t>
            </a:r>
          </a:p>
          <a:p>
            <a:pPr marL="571500" lvl="0" indent="-457200">
              <a:spcAft>
                <a:spcPts val="0"/>
              </a:spcAft>
              <a:buAutoNum type="arabicParenBoth"/>
            </a:pPr>
            <a:r>
              <a:rPr lang="en-GB" sz="2000"/>
              <a:t>Emotional regulation</a:t>
            </a:r>
          </a:p>
          <a:p>
            <a:pPr marL="571500" lvl="0" indent="-457200">
              <a:spcAft>
                <a:spcPts val="0"/>
              </a:spcAft>
              <a:buAutoNum type="arabicParenBoth"/>
            </a:pPr>
            <a:r>
              <a:rPr lang="en-GB" sz="2000"/>
              <a:t>Information processing and aggression</a:t>
            </a:r>
          </a:p>
          <a:p>
            <a:pPr marL="571500" lvl="0" indent="-457200">
              <a:spcAft>
                <a:spcPts val="0"/>
              </a:spcAft>
              <a:buAutoNum type="arabicParenBoth"/>
            </a:pPr>
            <a:r>
              <a:rPr lang="en-GB" sz="2000"/>
              <a:t>Consequences</a:t>
            </a:r>
          </a:p>
          <a:p>
            <a:pPr marL="571500" lvl="0" indent="-457200">
              <a:spcAft>
                <a:spcPts val="0"/>
              </a:spcAft>
              <a:buAutoNum type="arabicParenBoth"/>
            </a:pPr>
            <a:r>
              <a:rPr lang="en-GB" sz="2000"/>
              <a:t>Empathy, emotional intelligence and theory of mind</a:t>
            </a:r>
          </a:p>
          <a:p>
            <a:pPr marL="571500" lvl="0" indent="-457200">
              <a:spcAft>
                <a:spcPts val="0"/>
              </a:spcAft>
              <a:buAutoNum type="arabicParenBoth"/>
            </a:pPr>
            <a:r>
              <a:rPr lang="en-GB" sz="2000"/>
              <a:t>Interpersonal skills</a:t>
            </a:r>
          </a:p>
          <a:p>
            <a:pPr marL="571500" lvl="0" indent="-457200">
              <a:spcAft>
                <a:spcPts val="0"/>
              </a:spcAft>
              <a:buAutoNum type="arabicParenBoth"/>
            </a:pPr>
            <a:r>
              <a:rPr lang="en-GB" sz="2000"/>
              <a:t>Working towards the future – Relapse prevention</a:t>
            </a:r>
          </a:p>
          <a:p>
            <a:pPr marL="114300" lvl="0" indent="0">
              <a:spcAft>
                <a:spcPts val="0"/>
              </a:spcAft>
              <a:buNone/>
            </a:pPr>
            <a:endParaRPr lang="en-GB" sz="2000"/>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name="Slide55">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1570143"/>
          </a:xfrm>
        </p:spPr>
        <p:txBody>
          <a:bodyPr/>
          <a:lstStyle/>
          <a:p>
            <a:pPr lvl="0">
              <a:buNone/>
            </a:pPr>
            <a:r>
              <a:rPr lang="en-GB"/>
              <a:t>Constraints of current approaches</a:t>
            </a:r>
          </a:p>
        </p:txBody>
      </p:sp>
      <p:sp>
        <p:nvSpPr>
          <p:cNvPr id="3" name="Content Placeholder 2"/>
          <p:cNvSpPr txBox="1">
            <a:spLocks noGrp="1"/>
          </p:cNvSpPr>
          <p:nvPr>
            <p:ph idx="1"/>
          </p:nvPr>
        </p:nvSpPr>
        <p:spPr>
          <a:xfrm>
            <a:off x="457200" y="1916829"/>
            <a:ext cx="7619759" cy="4483614"/>
          </a:xfrm>
        </p:spPr>
        <p:txBody>
          <a:bodyPr/>
          <a:lstStyle/>
          <a:p>
            <a:pPr lvl="0"/>
            <a:r>
              <a:rPr lang="en-GB"/>
              <a:t>Do not account for emotional memories</a:t>
            </a:r>
          </a:p>
          <a:p>
            <a:pPr lvl="0"/>
            <a:r>
              <a:rPr lang="en-GB"/>
              <a:t>Do not account for the impact of trauma on brain development</a:t>
            </a:r>
          </a:p>
          <a:p>
            <a:pPr lvl="0"/>
            <a:r>
              <a:rPr lang="en-GB"/>
              <a:t>Do not account for the impact of trauma on cognitive functioning</a:t>
            </a:r>
          </a:p>
          <a:p>
            <a:pPr lvl="0"/>
            <a:r>
              <a:rPr lang="en-GB"/>
              <a:t>Are highly cognitive</a:t>
            </a:r>
          </a:p>
          <a:p>
            <a:pPr lvl="0"/>
            <a:r>
              <a:rPr lang="en-GB"/>
              <a:t>Are verbal/language based</a:t>
            </a:r>
          </a:p>
          <a:p>
            <a:pPr lvl="0"/>
            <a:r>
              <a:rPr lang="en-GB"/>
              <a:t>Underestimates the ‘state’ of the client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name="Slide57">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1714161"/>
          </a:xfrm>
        </p:spPr>
        <p:txBody>
          <a:bodyPr/>
          <a:lstStyle/>
          <a:p>
            <a:pPr lvl="0">
              <a:buNone/>
            </a:pPr>
            <a:r>
              <a:rPr lang="en-GB"/>
              <a:t>Problems…. Stories of delivering standard groups</a:t>
            </a:r>
          </a:p>
        </p:txBody>
      </p:sp>
      <p:sp>
        <p:nvSpPr>
          <p:cNvPr id="3" name="Content Placeholder 2"/>
          <p:cNvSpPr txBox="1">
            <a:spLocks noGrp="1"/>
          </p:cNvSpPr>
          <p:nvPr>
            <p:ph idx="1"/>
          </p:nvPr>
        </p:nvSpPr>
        <p:spPr>
          <a:xfrm>
            <a:off x="457200" y="1916829"/>
            <a:ext cx="7619759" cy="4483614"/>
          </a:xfrm>
        </p:spPr>
        <p:txBody>
          <a:bodyPr/>
          <a:lstStyle/>
          <a:p>
            <a:pPr marL="450899" lvl="0" indent="-342900"/>
            <a:r>
              <a:rPr lang="en-GB"/>
              <a:t>High drop out</a:t>
            </a:r>
          </a:p>
          <a:p>
            <a:pPr marL="450899" lvl="0" indent="-342900"/>
            <a:r>
              <a:rPr lang="en-GB"/>
              <a:t>Poor uptake</a:t>
            </a:r>
          </a:p>
          <a:p>
            <a:pPr marL="450899" lvl="0" indent="-342900"/>
            <a:r>
              <a:rPr lang="en-GB"/>
              <a:t>Arousal in sessions</a:t>
            </a:r>
          </a:p>
          <a:p>
            <a:pPr lvl="0"/>
            <a:r>
              <a:rPr lang="en-GB"/>
              <a:t>Lack of recall (from one session to another)</a:t>
            </a:r>
          </a:p>
          <a:p>
            <a:pPr lvl="0"/>
            <a:r>
              <a:rPr lang="en-GB"/>
              <a:t>Lack of recall regarding violent behaviours</a:t>
            </a:r>
          </a:p>
          <a:p>
            <a:pPr lvl="0"/>
            <a:r>
              <a:rPr lang="en-GB"/>
              <a:t>Dissociation</a:t>
            </a:r>
          </a:p>
          <a:p>
            <a:pPr lvl="0"/>
            <a:r>
              <a:rPr lang="en-GB"/>
              <a:t>Accusatory/Unsupportive</a:t>
            </a:r>
          </a:p>
          <a:p>
            <a:pPr lvl="0"/>
            <a:r>
              <a:rPr lang="en-GB"/>
              <a:t>Everything took twice as long!</a:t>
            </a:r>
          </a:p>
          <a:p>
            <a:pPr lvl="0"/>
            <a:r>
              <a:rPr lang="en-GB"/>
              <a:t>Lack of resources for dealing with Life History</a:t>
            </a:r>
          </a:p>
          <a:p>
            <a:pPr lvl="0"/>
            <a:endParaRPr lang="en-GB"/>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name="Slide72">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1642152"/>
          </a:xfrm>
        </p:spPr>
        <p:txBody>
          <a:bodyPr/>
          <a:lstStyle/>
          <a:p>
            <a:pPr lvl="0">
              <a:buNone/>
            </a:pPr>
            <a:r>
              <a:rPr lang="en-GB"/>
              <a:t>Problems – patient experiences</a:t>
            </a:r>
          </a:p>
        </p:txBody>
      </p:sp>
      <p:sp>
        <p:nvSpPr>
          <p:cNvPr id="3" name="Content Placeholder 2"/>
          <p:cNvSpPr txBox="1">
            <a:spLocks noGrp="1"/>
          </p:cNvSpPr>
          <p:nvPr>
            <p:ph idx="1"/>
          </p:nvPr>
        </p:nvSpPr>
        <p:spPr>
          <a:xfrm>
            <a:off x="457200" y="2276874"/>
            <a:ext cx="7619759" cy="4123569"/>
          </a:xfrm>
        </p:spPr>
        <p:txBody>
          <a:bodyPr/>
          <a:lstStyle/>
          <a:p>
            <a:pPr marL="107999" lvl="0" indent="0" algn="ctr">
              <a:buNone/>
            </a:pPr>
            <a:r>
              <a:rPr lang="en-GB"/>
              <a:t>“</a:t>
            </a:r>
            <a:r>
              <a:rPr lang="en-GB" i="1"/>
              <a:t>I was terrified going to the group, I didn’t want to go to it but felt I had no choice.  I dreaded every session and most of us missed quite a few.  For those of us that stayed it did get better but there are days when I would have done anything not to be there</a:t>
            </a:r>
            <a:r>
              <a:rPr lang="en-GB"/>
              <a:t>”</a:t>
            </a:r>
          </a:p>
          <a:p>
            <a:pPr marL="107999" lvl="0" indent="0">
              <a:buNone/>
            </a:pPr>
            <a:endParaRPr lang="en-GB"/>
          </a:p>
          <a:p>
            <a:pPr lvl="0"/>
            <a:r>
              <a:rPr lang="en-GB" sz="2800"/>
              <a:t>Secondary trauma</a:t>
            </a:r>
          </a:p>
          <a:p>
            <a:pPr lvl="0"/>
            <a:r>
              <a:rPr lang="en-GB" sz="2800"/>
              <a:t>Time for a change……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76"/>
            <a:ext cx="7619759" cy="1281961"/>
          </a:xfrm>
        </p:spPr>
        <p:txBody>
          <a:bodyPr/>
          <a:lstStyle/>
          <a:p>
            <a:pPr lvl="0">
              <a:buNone/>
            </a:pPr>
            <a:r>
              <a:rPr lang="en-US"/>
              <a:t>Theories of Aggression – the early years…</a:t>
            </a:r>
          </a:p>
        </p:txBody>
      </p:sp>
      <p:sp>
        <p:nvSpPr>
          <p:cNvPr id="3" name="Content Placeholder 2"/>
          <p:cNvSpPr txBox="1">
            <a:spLocks noGrp="1"/>
          </p:cNvSpPr>
          <p:nvPr>
            <p:ph type="body" idx="4294967295"/>
          </p:nvPr>
        </p:nvSpPr>
        <p:spPr>
          <a:xfrm>
            <a:off x="457200" y="2133002"/>
            <a:ext cx="7619759" cy="4785475"/>
          </a:xfrm>
        </p:spPr>
        <p:txBody>
          <a:bodyPr>
            <a:spAutoFit/>
          </a:bodyPr>
          <a:lstStyle/>
          <a:p>
            <a:pPr marL="0" lvl="0" indent="0">
              <a:spcBef>
                <a:spcPts val="440"/>
              </a:spcBef>
              <a:buClr>
                <a:srgbClr val="629DD1"/>
              </a:buClr>
              <a:buFont typeface="Arial" pitchFamily="32"/>
              <a:buChar char="•"/>
            </a:pPr>
            <a:r>
              <a:rPr lang="en-GB" sz="2800">
                <a:latin typeface="Calibri" pitchFamily="18"/>
              </a:rPr>
              <a:t>Initial theories of aggression focussed less on violence and more on theories of anti-social behaviour</a:t>
            </a:r>
          </a:p>
          <a:p>
            <a:pPr marL="0" lvl="0" indent="0">
              <a:spcBef>
                <a:spcPts val="440"/>
              </a:spcBef>
              <a:buClr>
                <a:srgbClr val="629DD1"/>
              </a:buClr>
              <a:buFont typeface="Arial" pitchFamily="32"/>
              <a:buChar char="•"/>
            </a:pPr>
            <a:r>
              <a:rPr lang="en-GB" sz="2800">
                <a:latin typeface="Calibri" pitchFamily="18"/>
              </a:rPr>
              <a:t>Also focused more on the nature of aggression rather than the individual motive</a:t>
            </a:r>
          </a:p>
          <a:p>
            <a:pPr marL="0" lvl="0" indent="0">
              <a:spcBef>
                <a:spcPts val="440"/>
              </a:spcBef>
              <a:buClr>
                <a:srgbClr val="629DD1"/>
              </a:buClr>
              <a:buFont typeface="Arial" pitchFamily="32"/>
              <a:buChar char="•"/>
            </a:pPr>
            <a:r>
              <a:rPr lang="en-GB" sz="2800">
                <a:latin typeface="Calibri" pitchFamily="18"/>
              </a:rPr>
              <a:t>Focussed on proactive and reactive definitions</a:t>
            </a:r>
          </a:p>
          <a:p>
            <a:pPr marL="0" lvl="0" indent="0">
              <a:spcBef>
                <a:spcPts val="440"/>
              </a:spcBef>
              <a:buClr>
                <a:srgbClr val="629DD1"/>
              </a:buClr>
              <a:buFont typeface="Arial" pitchFamily="32"/>
              <a:buChar char="•"/>
            </a:pPr>
            <a:r>
              <a:rPr lang="en-GB" sz="2800">
                <a:latin typeface="Calibri" pitchFamily="18"/>
              </a:rPr>
              <a:t>Frustration-aggression theories(Gustafson, 1989)</a:t>
            </a:r>
          </a:p>
          <a:p>
            <a:pPr marL="0" lvl="0" indent="0">
              <a:spcBef>
                <a:spcPts val="440"/>
              </a:spcBef>
              <a:buClr>
                <a:srgbClr val="629DD1"/>
              </a:buClr>
              <a:buFont typeface="Arial" pitchFamily="32"/>
              <a:buChar char="•"/>
            </a:pPr>
            <a:r>
              <a:rPr lang="en-GB" sz="2800">
                <a:latin typeface="Calibri" pitchFamily="18"/>
              </a:rPr>
              <a:t>Social Learning (Baron et al.,2006)</a:t>
            </a:r>
          </a:p>
          <a:p>
            <a:pPr marL="0" lvl="0" indent="0">
              <a:spcBef>
                <a:spcPts val="440"/>
              </a:spcBef>
              <a:buNone/>
            </a:pPr>
            <a:endParaRPr lang="en-GB">
              <a:latin typeface="Calibri"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name="Slide56">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The FUTURE?</a:t>
            </a:r>
          </a:p>
        </p:txBody>
      </p:sp>
      <p:sp>
        <p:nvSpPr>
          <p:cNvPr id="3" name="Text Placeholder 2"/>
          <p:cNvSpPr txBox="1">
            <a:spLocks noGrp="1"/>
          </p:cNvSpPr>
          <p:nvPr>
            <p:ph type="body" idx="1"/>
          </p:nvPr>
        </p:nvSpPr>
        <p:spPr/>
        <p:txBody>
          <a:bodyPr/>
          <a:lstStyle/>
          <a:p>
            <a:pPr lvl="0"/>
            <a:r>
              <a:rPr lang="en-GB"/>
              <a:t>Something has to change..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Neurosequential Model of Therapeutics (NMT)</a:t>
            </a:r>
          </a:p>
        </p:txBody>
      </p:sp>
      <p:sp>
        <p:nvSpPr>
          <p:cNvPr id="3" name="Content Placeholder 2"/>
          <p:cNvSpPr txBox="1">
            <a:spLocks noGrp="1"/>
          </p:cNvSpPr>
          <p:nvPr>
            <p:ph idx="1"/>
          </p:nvPr>
        </p:nvSpPr>
        <p:spPr>
          <a:xfrm>
            <a:off x="457200" y="1772820"/>
            <a:ext cx="7619759" cy="4627622"/>
          </a:xfrm>
        </p:spPr>
        <p:txBody>
          <a:bodyPr/>
          <a:lstStyle/>
          <a:p>
            <a:pPr lvl="0"/>
            <a:r>
              <a:rPr lang="en-GB"/>
              <a:t>takes account of the developmental stage of the brain. </a:t>
            </a:r>
          </a:p>
          <a:p>
            <a:pPr lvl="0"/>
            <a:r>
              <a:rPr lang="en-GB"/>
              <a:t>the brain develops hierarchically with four anatomically distinct but interconnected regions: </a:t>
            </a:r>
          </a:p>
          <a:p>
            <a:pPr marL="565199" lvl="0" indent="-457200">
              <a:buAutoNum type="arabicParenR"/>
            </a:pPr>
            <a:r>
              <a:rPr lang="en-GB"/>
              <a:t>brainstem,</a:t>
            </a:r>
          </a:p>
          <a:p>
            <a:pPr marL="565199" lvl="0" indent="-457200">
              <a:buAutoNum type="arabicParenR"/>
            </a:pPr>
            <a:r>
              <a:rPr lang="en-GB"/>
              <a:t>diencephalon,</a:t>
            </a:r>
          </a:p>
          <a:p>
            <a:pPr marL="565199" lvl="0" indent="-457200">
              <a:buAutoNum type="arabicParenR"/>
            </a:pPr>
            <a:r>
              <a:rPr lang="en-GB"/>
              <a:t>limbic system, </a:t>
            </a:r>
          </a:p>
          <a:p>
            <a:pPr marL="565199" lvl="0" indent="-457200">
              <a:buAutoNum type="arabicParenR"/>
            </a:pPr>
            <a:r>
              <a:rPr lang="en-GB"/>
              <a:t>cortex. </a:t>
            </a:r>
          </a:p>
          <a:p>
            <a:pPr lvl="0"/>
            <a:r>
              <a:rPr lang="en-GB"/>
              <a:t>The brainstem is the least complex and develops first, then it develops in increasing level of complexity through to the cortex</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name="Slide42">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Application of NMT to adult brains</a:t>
            </a:r>
          </a:p>
        </p:txBody>
      </p:sp>
      <p:sp>
        <p:nvSpPr>
          <p:cNvPr id="3" name="Content Placeholder 2"/>
          <p:cNvSpPr txBox="1">
            <a:spLocks noGrp="1"/>
          </p:cNvSpPr>
          <p:nvPr>
            <p:ph idx="1"/>
          </p:nvPr>
        </p:nvSpPr>
        <p:spPr>
          <a:xfrm>
            <a:off x="457200" y="1988838"/>
            <a:ext cx="7619759" cy="4411605"/>
          </a:xfrm>
        </p:spPr>
        <p:txBody>
          <a:bodyPr/>
          <a:lstStyle/>
          <a:p>
            <a:pPr lvl="0"/>
            <a:r>
              <a:rPr lang="en-GB"/>
              <a:t>therapeutic techniques to be timed to be more effectively in harmony with brain development</a:t>
            </a:r>
          </a:p>
          <a:p>
            <a:pPr lvl="0"/>
            <a:r>
              <a:rPr lang="en-GB"/>
              <a:t>therapeutic interventions should also match the order of brain development. This is for interventions aimed at the cortex level to be maximised by improvements feeding it to it from the lower parts of the brain. This is because  Perry (2008)  stated “the organisation of higher parts of the brain depends upon input from the lower parts of the brain” (p242).</a:t>
            </a:r>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name="Slide43">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Order of treatment using NMT</a:t>
            </a:r>
          </a:p>
        </p:txBody>
      </p:sp>
      <p:sp>
        <p:nvSpPr>
          <p:cNvPr id="3" name="Content Placeholder 2"/>
          <p:cNvSpPr txBox="1">
            <a:spLocks noGrp="1"/>
          </p:cNvSpPr>
          <p:nvPr>
            <p:ph idx="1"/>
          </p:nvPr>
        </p:nvSpPr>
        <p:spPr>
          <a:xfrm>
            <a:off x="457200" y="2060847"/>
            <a:ext cx="7619759" cy="4339596"/>
          </a:xfrm>
        </p:spPr>
        <p:txBody>
          <a:bodyPr/>
          <a:lstStyle/>
          <a:p>
            <a:pPr lvl="0"/>
            <a:r>
              <a:rPr lang="en-GB"/>
              <a:t>In relation to the brain stem, patterned repetitive activity is recognised to shape and influence the brain stem and diencephalon (Perry and Hambrick, 2008)</a:t>
            </a:r>
          </a:p>
          <a:p>
            <a:pPr lvl="0"/>
            <a:r>
              <a:rPr lang="en-GB"/>
              <a:t>positive patterned repetitive actions include positive interactions with trustworthy peers/ caregivers. Other examples that offer the brain patterned neural activation necessary for reactivation include, sensory motor activities such as music, movement, yoga (breathing), balancing, drumming and therapeutic m)assage (Perry &amp; Hambrick, 2008</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1354125"/>
          </a:xfrm>
        </p:spPr>
        <p:txBody>
          <a:bodyPr anchorCtr="1"/>
          <a:lstStyle/>
          <a:p>
            <a:pPr lvl="0" algn="ctr">
              <a:buNone/>
            </a:pPr>
            <a:r>
              <a:rPr lang="en-GB" sz="4000"/>
              <a:t>Eye Movement Desensitization and Reprocessing (EMDR)</a:t>
            </a:r>
          </a:p>
        </p:txBody>
      </p:sp>
      <p:sp>
        <p:nvSpPr>
          <p:cNvPr id="3" name="Content Placeholder 2"/>
          <p:cNvSpPr txBox="1">
            <a:spLocks noGrp="1"/>
          </p:cNvSpPr>
          <p:nvPr>
            <p:ph idx="1"/>
          </p:nvPr>
        </p:nvSpPr>
        <p:spPr/>
        <p:txBody>
          <a:bodyPr/>
          <a:lstStyle/>
          <a:p>
            <a:pPr lvl="0"/>
            <a:r>
              <a:rPr lang="en-GB"/>
              <a:t>EMDR seeks to activate client’s information processing systems by focusing on a target related to a trauma in an attempt to stimulate the memory network where the trauma is stored. Once this is done, alternating eye movements or bilateral stimuli (BLS) is added in order to stimulate accelerated information processing.</a:t>
            </a:r>
          </a:p>
          <a:p>
            <a:pPr lvl="0"/>
            <a:r>
              <a:rPr lang="en-GB"/>
              <a:t>According to Parnell (2007) EMDR transforms psychological memory to objective memory, that is, ‘‘memory that feels emotionally charged, alive and self referential into functional and devoid of emotional charge memory’’ (p. 7).</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EMDR – effects on physiology</a:t>
            </a:r>
          </a:p>
        </p:txBody>
      </p:sp>
      <p:sp>
        <p:nvSpPr>
          <p:cNvPr id="3" name="Content Placeholder 2"/>
          <p:cNvSpPr txBox="1">
            <a:spLocks noGrp="1"/>
          </p:cNvSpPr>
          <p:nvPr>
            <p:ph idx="1"/>
          </p:nvPr>
        </p:nvSpPr>
        <p:spPr/>
        <p:txBody>
          <a:bodyPr/>
          <a:lstStyle/>
          <a:p>
            <a:pPr lvl="0"/>
            <a:r>
              <a:rPr lang="en-GB"/>
              <a:t>Research investigating the neurological effects of eye movements has assisted with this. For example, it has been demonstrated that saccadic eye movements create changes in brain activation that enhance memory processing (Christman et al., 2003, 2004, 2006).</a:t>
            </a:r>
          </a:p>
          <a:p>
            <a:pPr lvl="0"/>
            <a:r>
              <a:rPr lang="en-GB"/>
              <a:t>There is also evidence that eye movements produce physiological de-arousal (Sondergaard and Elofsson, 2008).</a:t>
            </a:r>
          </a:p>
          <a:p>
            <a:pPr lvl="0"/>
            <a:r>
              <a:rPr lang="en-GB"/>
              <a:t>Schubert et al. (2010) suggest that EMDR may be particularly suitable for patients who cannot tolerate the high-stress associated with standard therapies such as exposure therapies which expose the client to stimulus which triggers emotions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Benefits of EMDR</a:t>
            </a:r>
          </a:p>
        </p:txBody>
      </p:sp>
      <p:sp>
        <p:nvSpPr>
          <p:cNvPr id="3" name="Content Placeholder 2"/>
          <p:cNvSpPr txBox="1">
            <a:spLocks noGrp="1"/>
          </p:cNvSpPr>
          <p:nvPr>
            <p:ph idx="1"/>
          </p:nvPr>
        </p:nvSpPr>
        <p:spPr/>
        <p:txBody>
          <a:bodyPr/>
          <a:lstStyle/>
          <a:p>
            <a:pPr lvl="0"/>
            <a:r>
              <a:rPr lang="en-GB" sz="1800"/>
              <a:t>Greenwald (2002) proposed that EMDR has the benefit of being adapted for clients who may not be comfortable providing in depth memories of trauma and/or for those who may have difficulty articulating in depth details of trauma, and for those who may become frustrated and impatient in being asked to provide in depth details.</a:t>
            </a:r>
          </a:p>
          <a:p>
            <a:pPr lvl="0"/>
            <a:r>
              <a:rPr lang="en-GB" sz="1800"/>
              <a:t>Farkas et al. (2010) also agree that EMDR has the advantage because homework is not required and because the client is not required to verbalise insight into their experiences nor is there an expectation of any level of cognitive functioning (Seubert, 2005).</a:t>
            </a:r>
          </a:p>
          <a:p>
            <a:pPr lvl="0"/>
            <a:r>
              <a:rPr lang="en-GB" sz="1800"/>
              <a:t>Hence, there would seem to be evidence that EMDR may be able to assist clients to reduce the associated effects of trauma and that this may have benefits over other interventions because of the way in which the client is not required to disclose in depth verbal accounts of the trauma, nor are they required to complete homework.</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name="Slide44">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Group Treatment using EMDR</a:t>
            </a:r>
          </a:p>
        </p:txBody>
      </p:sp>
      <p:sp>
        <p:nvSpPr>
          <p:cNvPr id="3" name="Content Placeholder 2"/>
          <p:cNvSpPr txBox="1">
            <a:spLocks noGrp="1"/>
          </p:cNvSpPr>
          <p:nvPr>
            <p:ph idx="1"/>
          </p:nvPr>
        </p:nvSpPr>
        <p:spPr>
          <a:xfrm>
            <a:off x="457200" y="1700811"/>
            <a:ext cx="7619759" cy="4699631"/>
          </a:xfrm>
        </p:spPr>
        <p:txBody>
          <a:bodyPr/>
          <a:lstStyle/>
          <a:p>
            <a:pPr marL="107999" lvl="0" indent="0">
              <a:buNone/>
            </a:pPr>
            <a:r>
              <a:rPr lang="en-GB"/>
              <a:t>Cochrane review (Bisson &amp; Andrew; 2009) found the following</a:t>
            </a:r>
          </a:p>
          <a:p>
            <a:pPr lvl="0"/>
            <a:r>
              <a:rPr lang="en-GB"/>
              <a:t>Individual TFCBT, EMDR, stress management and group TFCBT are effective in the treatment of PTSD. </a:t>
            </a:r>
          </a:p>
          <a:p>
            <a:pPr lvl="0"/>
            <a:r>
              <a:rPr lang="en-GB"/>
              <a:t>Other non-trauma focused psychological treatments did not reduce PTSD symptoms as signiﬁcantly. </a:t>
            </a:r>
          </a:p>
          <a:p>
            <a:pPr lvl="0"/>
            <a:r>
              <a:rPr lang="en-GB"/>
              <a:t>There was some evidence that individual TFCBT and EMDR are superior to stress management in the treatment of PTSD at between 2 and 5 months following treatment</a:t>
            </a:r>
          </a:p>
          <a:p>
            <a:pPr lvl="0"/>
            <a:r>
              <a:rPr lang="en-GB"/>
              <a:t>TFCBT (both individual and group), EMDR and stress management were more effective than other therapies</a:t>
            </a:r>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name="Slide45">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Features of effective groups</a:t>
            </a:r>
          </a:p>
        </p:txBody>
      </p:sp>
      <p:sp>
        <p:nvSpPr>
          <p:cNvPr id="3" name="Content Placeholder 2"/>
          <p:cNvSpPr txBox="1">
            <a:spLocks noGrp="1"/>
          </p:cNvSpPr>
          <p:nvPr>
            <p:ph idx="1"/>
          </p:nvPr>
        </p:nvSpPr>
        <p:spPr>
          <a:xfrm>
            <a:off x="457200" y="1340766"/>
            <a:ext cx="7619759" cy="5184574"/>
          </a:xfrm>
        </p:spPr>
        <p:txBody>
          <a:bodyPr/>
          <a:lstStyle/>
          <a:p>
            <a:pPr lvl="0"/>
            <a:r>
              <a:rPr lang="en-GB"/>
              <a:t>Group therapy is a well-proven form of treatment for traumatized children and adolescents (Cemalovic, 1997; Kristal-Andersson, 2000; Meichenbaum, 1994; Samec, 2001).  </a:t>
            </a:r>
          </a:p>
          <a:p>
            <a:pPr lvl="0"/>
            <a:r>
              <a:rPr lang="en-GB"/>
              <a:t>Key features that build a therapeutic, safe, and respectful environment. These features include: </a:t>
            </a:r>
          </a:p>
          <a:p>
            <a:pPr marL="107999" lvl="0" indent="0">
              <a:spcAft>
                <a:spcPts val="0"/>
              </a:spcAft>
              <a:buNone/>
            </a:pPr>
            <a:r>
              <a:rPr lang="en-GB"/>
              <a:t> - group membership determined by shared type of trauma</a:t>
            </a:r>
          </a:p>
          <a:p>
            <a:pPr marL="107999" lvl="0" indent="0">
              <a:spcAft>
                <a:spcPts val="0"/>
              </a:spcAft>
              <a:buNone/>
            </a:pPr>
            <a:r>
              <a:rPr lang="en-GB"/>
              <a:t> - disclosure and validation of the traumatic experience;</a:t>
            </a:r>
          </a:p>
          <a:p>
            <a:pPr marL="107999" lvl="0" indent="0">
              <a:spcAft>
                <a:spcPts val="0"/>
              </a:spcAft>
              <a:buNone/>
            </a:pPr>
            <a:r>
              <a:rPr lang="en-GB"/>
              <a:t> - normalization of trauma-related responses</a:t>
            </a:r>
          </a:p>
          <a:p>
            <a:pPr marL="107999" lvl="0" indent="0">
              <a:spcAft>
                <a:spcPts val="0"/>
              </a:spcAft>
              <a:buNone/>
            </a:pPr>
            <a:r>
              <a:rPr lang="en-GB"/>
              <a:t> - validation of behaviours required for survival during the time of the trauma</a:t>
            </a:r>
          </a:p>
          <a:p>
            <a:pPr marL="107999" lvl="0" indent="0">
              <a:spcAft>
                <a:spcPts val="0"/>
              </a:spcAft>
              <a:buNone/>
            </a:pPr>
            <a:endParaRPr lang="en-GB"/>
          </a:p>
          <a:p>
            <a:pPr marL="107999" lvl="0" indent="0">
              <a:spcAft>
                <a:spcPts val="0"/>
              </a:spcAft>
              <a:buNone/>
            </a:pPr>
            <a:r>
              <a:rPr lang="en-GB"/>
              <a:t>- challenge to the idea that the non-traumatized therapist cannot be helpful through the presence of fellow survivors in the group</a:t>
            </a:r>
          </a:p>
          <a:p>
            <a:pPr marL="107999" lvl="0" indent="0">
              <a:buNone/>
            </a:pPr>
            <a:endParaRPr lang="en-GB"/>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name="Slide46">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Group EMDR?</a:t>
            </a:r>
          </a:p>
        </p:txBody>
      </p:sp>
      <p:sp>
        <p:nvSpPr>
          <p:cNvPr id="3" name="Content Placeholder 2"/>
          <p:cNvSpPr txBox="1">
            <a:spLocks noGrp="1"/>
          </p:cNvSpPr>
          <p:nvPr>
            <p:ph idx="1"/>
          </p:nvPr>
        </p:nvSpPr>
        <p:spPr/>
        <p:txBody>
          <a:bodyPr/>
          <a:lstStyle/>
          <a:p>
            <a:pPr lvl="0"/>
            <a:r>
              <a:rPr lang="en-GB"/>
              <a:t>Current literature provides consistent evidence that group therapy, is associated with favourable outcomes across a number of symptoms. PTSD and depression are the most commonly targeted, but efficacy has also been demonstrated for a range other symptoms, including global distress, dissociation, self-esteem, and fear.  </a:t>
            </a:r>
          </a:p>
          <a:p>
            <a:pPr lvl="0"/>
            <a:r>
              <a:rPr lang="en-GB"/>
              <a:t>However, as was noted in the Cochrane Review, EMDR was also noted to be an effective treatment for PTSD.  </a:t>
            </a:r>
          </a:p>
          <a:p>
            <a:pPr lvl="0"/>
            <a:r>
              <a:rPr lang="en-GB"/>
              <a:t>How EMDR can be used in a group setting and whether this as a treatment maintains efficacy in the treatment of PTSD when used in a group.</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buNone/>
            </a:pPr>
            <a:r>
              <a:rPr lang="en-US"/>
              <a:t>Current Theories of Aggression</a:t>
            </a:r>
          </a:p>
        </p:txBody>
      </p:sp>
      <p:sp>
        <p:nvSpPr>
          <p:cNvPr id="3" name="Content Placeholder 2"/>
          <p:cNvSpPr txBox="1">
            <a:spLocks noGrp="1"/>
          </p:cNvSpPr>
          <p:nvPr>
            <p:ph type="body" idx="4294967295"/>
          </p:nvPr>
        </p:nvSpPr>
        <p:spPr>
          <a:xfrm>
            <a:off x="478075" y="1669319"/>
            <a:ext cx="7619759" cy="5014798"/>
          </a:xfrm>
        </p:spPr>
        <p:txBody>
          <a:bodyPr>
            <a:spAutoFit/>
          </a:bodyPr>
          <a:lstStyle/>
          <a:p>
            <a:pPr marL="0" lvl="0" indent="0">
              <a:spcBef>
                <a:spcPts val="440"/>
              </a:spcBef>
              <a:buClr>
                <a:srgbClr val="629DD1"/>
              </a:buClr>
              <a:buFont typeface="Arial" pitchFamily="32"/>
              <a:buChar char="•"/>
            </a:pPr>
            <a:r>
              <a:rPr lang="en-GB" sz="2000">
                <a:latin typeface="Calibri" pitchFamily="18"/>
              </a:rPr>
              <a:t>General Aggression Model (GAM)</a:t>
            </a:r>
          </a:p>
          <a:p>
            <a:pPr marL="0" lvl="0" indent="0">
              <a:spcBef>
                <a:spcPts val="440"/>
              </a:spcBef>
              <a:buClr>
                <a:srgbClr val="629DD1"/>
              </a:buClr>
              <a:buFont typeface="Arial" pitchFamily="32"/>
              <a:buChar char="•"/>
            </a:pPr>
            <a:r>
              <a:rPr lang="en-GB" sz="2000">
                <a:latin typeface="Calibri" pitchFamily="18"/>
              </a:rPr>
              <a:t>This asserts that aggression may be attributed to two main factors:</a:t>
            </a:r>
          </a:p>
          <a:p>
            <a:pPr marL="0" lvl="0" indent="0">
              <a:spcBef>
                <a:spcPts val="440"/>
              </a:spcBef>
              <a:buClr>
                <a:srgbClr val="629DD1"/>
              </a:buClr>
              <a:buAutoNum type="arabicParenR"/>
            </a:pPr>
            <a:r>
              <a:rPr lang="en-GB" sz="2000">
                <a:latin typeface="Calibri" pitchFamily="18"/>
              </a:rPr>
              <a:t>the current situation and person factors, influencing human aggression (Baron et al., 2006)</a:t>
            </a:r>
          </a:p>
          <a:p>
            <a:pPr marL="0" lvl="0" indent="0">
              <a:spcBef>
                <a:spcPts val="440"/>
              </a:spcBef>
              <a:buClr>
                <a:srgbClr val="629DD1"/>
              </a:buClr>
              <a:buAutoNum type="arabicParenR"/>
            </a:pPr>
            <a:r>
              <a:rPr lang="en-GB" sz="2000">
                <a:latin typeface="Calibri" pitchFamily="18"/>
              </a:rPr>
              <a:t>Situational and individual differences can cause interpersonal aggression</a:t>
            </a:r>
          </a:p>
          <a:p>
            <a:pPr marL="0" lvl="0" indent="0">
              <a:spcBef>
                <a:spcPts val="440"/>
              </a:spcBef>
              <a:buClr>
                <a:srgbClr val="629DD1"/>
              </a:buClr>
              <a:buFont typeface="Arial" pitchFamily="32"/>
              <a:buChar char="•"/>
            </a:pPr>
            <a:r>
              <a:rPr lang="en-GB" sz="2000">
                <a:latin typeface="Calibri" pitchFamily="18"/>
              </a:rPr>
              <a:t>Situation factors include - frustrations, insults from environment and other people, discomfort, and other environmental problems (heat, cold, etc)</a:t>
            </a:r>
          </a:p>
          <a:p>
            <a:pPr marL="0" lvl="0" indent="0">
              <a:spcBef>
                <a:spcPts val="440"/>
              </a:spcBef>
              <a:buClr>
                <a:srgbClr val="629DD1"/>
              </a:buClr>
              <a:buFont typeface="Arial" pitchFamily="32"/>
              <a:buChar char="•"/>
            </a:pPr>
            <a:r>
              <a:rPr lang="en-GB" sz="2000">
                <a:latin typeface="Calibri" pitchFamily="18"/>
              </a:rPr>
              <a:t>Individual factors include - irritability traits, physical arousal, affective states, cognitive appraisals, beliefs about other‘s intentions, and developmental skills related to aggression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name="Slide47">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Group EMDR for trauma</a:t>
            </a:r>
          </a:p>
        </p:txBody>
      </p:sp>
      <p:sp>
        <p:nvSpPr>
          <p:cNvPr id="3" name="Content Placeholder 2"/>
          <p:cNvSpPr txBox="1">
            <a:spLocks noGrp="1"/>
          </p:cNvSpPr>
          <p:nvPr>
            <p:ph idx="1"/>
          </p:nvPr>
        </p:nvSpPr>
        <p:spPr>
          <a:xfrm>
            <a:off x="457200" y="1052739"/>
            <a:ext cx="7619759" cy="5347703"/>
          </a:xfrm>
        </p:spPr>
        <p:txBody>
          <a:bodyPr/>
          <a:lstStyle/>
          <a:p>
            <a:pPr lvl="0"/>
            <a:r>
              <a:rPr lang="en-GB"/>
              <a:t>The EMDR-Integrative group Treatment protocol (EMDR-IGTP) was developed by members of AMAMECRISIS due to the extensive need for mental health services after Hurricane Pauline on the western coast of Mexico in 1997. </a:t>
            </a:r>
          </a:p>
          <a:p>
            <a:pPr lvl="0"/>
            <a:r>
              <a:rPr lang="en-GB"/>
              <a:t>Combines the Standard EMDR Treatment Phases 1 through 8 (Shapiro, 1995, 2001) with a Group Therapy model (Artigas, Jarero, Mauer, López Cano, &amp; Alcalá, 1999; Jarero, Artigas, Mauer, López Cano, &amp; Alcalá, 2000). </a:t>
            </a:r>
          </a:p>
          <a:p>
            <a:pPr lvl="0"/>
            <a:r>
              <a:rPr lang="en-GB"/>
              <a:t>Benefits - offers more extensive reach than individual EMDR applications and that the treatment may produce a more effective outcome than expected from traditional group therapy (Jarero et al., 2008).  </a:t>
            </a:r>
          </a:p>
          <a:p>
            <a:pPr lvl="0"/>
            <a:r>
              <a:rPr lang="en-GB"/>
              <a:t>EMDR-IGTP has also been found suitable for group work with adults (Jarero, &amp; Artigas, 2010).</a:t>
            </a:r>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name="Slide48">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Benefits of group EMDR</a:t>
            </a:r>
          </a:p>
        </p:txBody>
      </p:sp>
      <p:sp>
        <p:nvSpPr>
          <p:cNvPr id="3" name="Content Placeholder 2"/>
          <p:cNvSpPr txBox="1">
            <a:spLocks noGrp="1"/>
          </p:cNvSpPr>
          <p:nvPr>
            <p:ph idx="1"/>
          </p:nvPr>
        </p:nvSpPr>
        <p:spPr/>
        <p:txBody>
          <a:bodyPr/>
          <a:lstStyle/>
          <a:p>
            <a:pPr lvl="0"/>
            <a:r>
              <a:rPr lang="en-GB"/>
              <a:t>Jarero, &amp; Artigas (2010) argue that the advantages of this protocol are that unlike other group based PTSD interventions clients in the EMDR group are not required to verbalise information about the trauma.  </a:t>
            </a:r>
          </a:p>
          <a:p>
            <a:pPr lvl="0"/>
            <a:r>
              <a:rPr lang="en-GB"/>
              <a:t>Unlike group CBT approaches, group EMDR therapy can be completed on subsequent days without the need for homework (such as periods of exposure or diary monitoring etc).  </a:t>
            </a:r>
          </a:p>
          <a:p>
            <a:pPr lvl="0"/>
            <a:r>
              <a:rPr lang="en-GB"/>
              <a:t>Jarero, &amp; Artigas (2010) propose that the group protocol taught easily to both new and experienced EMDR practitioners unlike TFCBT which may require a very experienced practitioner.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name="Slide49">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1714161"/>
          </a:xfrm>
        </p:spPr>
        <p:txBody>
          <a:bodyPr/>
          <a:lstStyle/>
          <a:p>
            <a:pPr lvl="0">
              <a:buNone/>
            </a:pPr>
            <a:r>
              <a:rPr lang="en-GB"/>
              <a:t>Factors required for group EMDR (Jarero &amp; Artigas, 2010)</a:t>
            </a:r>
          </a:p>
        </p:txBody>
      </p:sp>
      <p:sp>
        <p:nvSpPr>
          <p:cNvPr id="3" name="Content Placeholder 2"/>
          <p:cNvSpPr txBox="1">
            <a:spLocks noGrp="1"/>
          </p:cNvSpPr>
          <p:nvPr>
            <p:ph idx="1"/>
          </p:nvPr>
        </p:nvSpPr>
        <p:spPr>
          <a:xfrm>
            <a:off x="457200" y="3068964"/>
            <a:ext cx="7619759" cy="3331479"/>
          </a:xfrm>
        </p:spPr>
        <p:txBody>
          <a:bodyPr/>
          <a:lstStyle/>
          <a:p>
            <a:pPr lvl="0"/>
            <a:r>
              <a:rPr lang="en-GB"/>
              <a:t>Trust</a:t>
            </a:r>
          </a:p>
          <a:p>
            <a:pPr lvl="0"/>
            <a:r>
              <a:rPr lang="en-GB"/>
              <a:t>Open and Supportive therapists</a:t>
            </a:r>
          </a:p>
          <a:p>
            <a:pPr lvl="0"/>
            <a:r>
              <a:rPr lang="en-GB"/>
              <a:t>Coping plans for each group member</a:t>
            </a:r>
          </a:p>
          <a:p>
            <a:pPr lvl="0"/>
            <a:r>
              <a:rPr lang="en-GB"/>
              <a:t>Stress Management</a:t>
            </a:r>
          </a:p>
          <a:p>
            <a:pPr lvl="0"/>
            <a:r>
              <a:rPr lang="en-GB"/>
              <a:t>Thought Stopping</a:t>
            </a:r>
          </a:p>
          <a:p>
            <a:pPr lvl="0"/>
            <a:r>
              <a:rPr lang="en-GB"/>
              <a:t>Relaxation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1"/>
          <a:lstStyle/>
          <a:p>
            <a:pPr lvl="0" algn="ctr">
              <a:buNone/>
            </a:pPr>
            <a:r>
              <a:rPr lang="en-GB" sz="4000"/>
              <a:t>Aggression treatment – the future and considerations</a:t>
            </a:r>
          </a:p>
        </p:txBody>
      </p:sp>
      <p:sp>
        <p:nvSpPr>
          <p:cNvPr id="3" name="Content Placeholder 2"/>
          <p:cNvSpPr txBox="1">
            <a:spLocks noGrp="1"/>
          </p:cNvSpPr>
          <p:nvPr>
            <p:ph idx="1"/>
          </p:nvPr>
        </p:nvSpPr>
        <p:spPr/>
        <p:txBody>
          <a:bodyPr/>
          <a:lstStyle/>
          <a:p>
            <a:pPr lvl="0"/>
            <a:r>
              <a:rPr lang="en-GB" sz="2000"/>
              <a:t>Consistent with theories of aggression, not all children who experience child abuse and/or neglect go on to engage in violence or aggression. Therefore, this would seem to suggest that factors in addition to brain development may contribute to aggression and thus EMDR should not be considered in isolation.</a:t>
            </a:r>
          </a:p>
          <a:p>
            <a:pPr lvl="0"/>
            <a:r>
              <a:rPr lang="en-GB" sz="2000"/>
              <a:t>It could be argued that EMDR could be used as an additional strategy for the management of emotions, arousal reduction and increased inter-hemispheric activity to assist in logical decision making and the reduction of limbically driven responses for clients who present with aggression.</a:t>
            </a:r>
          </a:p>
          <a:p>
            <a:pPr lvl="0"/>
            <a:r>
              <a:rPr lang="en-GB" sz="2000"/>
              <a:t>The use of EMDR could assist to reduce the overall length of treatment in relation to aggression because of the speed at which information is reprocessed in EMDR</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Implications for practice</a:t>
            </a:r>
          </a:p>
        </p:txBody>
      </p:sp>
      <p:sp>
        <p:nvSpPr>
          <p:cNvPr id="3" name="Content Placeholder 2"/>
          <p:cNvSpPr txBox="1">
            <a:spLocks noGrp="1"/>
          </p:cNvSpPr>
          <p:nvPr>
            <p:ph idx="1"/>
          </p:nvPr>
        </p:nvSpPr>
        <p:spPr>
          <a:xfrm>
            <a:off x="457200" y="1052739"/>
            <a:ext cx="7619759" cy="5347703"/>
          </a:xfrm>
        </p:spPr>
        <p:txBody>
          <a:bodyPr/>
          <a:lstStyle/>
          <a:p>
            <a:pPr lvl="0">
              <a:buNone/>
            </a:pPr>
            <a:r>
              <a:rPr lang="en-GB" sz="2000"/>
              <a:t>Considering the potential of using reprocessing therapy such as EMDR as a method of addressing information processing in relation to aggression could have several implications. For example:</a:t>
            </a:r>
          </a:p>
          <a:p>
            <a:pPr lvl="0"/>
            <a:r>
              <a:rPr lang="en-GB" sz="1800"/>
              <a:t>Interventions designed to modify behaviour in relation to aggression could consider whether an assessment of trauma would be beneficial.</a:t>
            </a:r>
          </a:p>
          <a:p>
            <a:pPr lvl="0"/>
            <a:r>
              <a:rPr lang="en-GB" sz="1800"/>
              <a:t>It is worth exploring whether clients who have experienced trauma and who are engaging in interventions to reduce aggression may benefit from receiving EMDR. This may be used as an additional strategy for reducing arousal and increasing hemispheric activity in order to reduce limbically driven activity.</a:t>
            </a:r>
          </a:p>
          <a:p>
            <a:pPr lvl="0"/>
            <a:r>
              <a:rPr lang="en-GB" sz="1800"/>
              <a:t>This may also have implications when designing aggression interventions for clients who have experienced trauma with reduced cognitive and verbal abilities.</a:t>
            </a:r>
          </a:p>
          <a:p>
            <a:pPr lvl="0"/>
            <a:r>
              <a:rPr lang="en-GB" sz="1800"/>
              <a:t>Whilst EMDR could be incorporated into treatment interventions for aggression this should be placed within the context of wider treatment provisions which attend to all of the factors associated with aggression.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name="Slide73">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1570143"/>
          </a:xfrm>
        </p:spPr>
        <p:txBody>
          <a:bodyPr/>
          <a:lstStyle/>
          <a:p>
            <a:pPr lvl="0">
              <a:buNone/>
            </a:pPr>
            <a:r>
              <a:rPr lang="en-GB"/>
              <a:t>Personality, Trauma and the Future</a:t>
            </a:r>
          </a:p>
        </p:txBody>
      </p:sp>
      <p:sp>
        <p:nvSpPr>
          <p:cNvPr id="3" name="Content Placeholder 2"/>
          <p:cNvSpPr txBox="1">
            <a:spLocks noGrp="1"/>
          </p:cNvSpPr>
          <p:nvPr>
            <p:ph idx="1"/>
          </p:nvPr>
        </p:nvSpPr>
        <p:spPr>
          <a:xfrm>
            <a:off x="457200" y="2348883"/>
            <a:ext cx="7619759" cy="4051560"/>
          </a:xfrm>
        </p:spPr>
        <p:txBody>
          <a:bodyPr/>
          <a:lstStyle/>
          <a:p>
            <a:pPr lvl="0"/>
            <a:r>
              <a:rPr lang="en-GB" sz="3600"/>
              <a:t>Livesley (2013) – Integrative Treatment Approaches</a:t>
            </a:r>
          </a:p>
          <a:p>
            <a:pPr lvl="0"/>
            <a:r>
              <a:rPr lang="en-GB" sz="3600"/>
              <a:t>Moves away from singular models</a:t>
            </a:r>
          </a:p>
          <a:p>
            <a:pPr lvl="0"/>
            <a:r>
              <a:rPr lang="en-GB" sz="3600"/>
              <a:t>Therapies needs based</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name="Slide50">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2218215"/>
          </a:xfrm>
        </p:spPr>
        <p:txBody>
          <a:bodyPr/>
          <a:lstStyle/>
          <a:p>
            <a:pPr lvl="0">
              <a:buNone/>
            </a:pPr>
            <a:r>
              <a:rPr lang="en-GB"/>
              <a:t>The Future – Trauma Informed Group Aggression Treatment Programme </a:t>
            </a:r>
          </a:p>
        </p:txBody>
      </p:sp>
      <p:sp>
        <p:nvSpPr>
          <p:cNvPr id="3" name="Content Placeholder 2"/>
          <p:cNvSpPr txBox="1">
            <a:spLocks noGrp="1"/>
          </p:cNvSpPr>
          <p:nvPr>
            <p:ph idx="1"/>
          </p:nvPr>
        </p:nvSpPr>
        <p:spPr>
          <a:xfrm>
            <a:off x="457200" y="2492892"/>
            <a:ext cx="7619759" cy="3907551"/>
          </a:xfrm>
        </p:spPr>
        <p:txBody>
          <a:bodyPr/>
          <a:lstStyle/>
          <a:p>
            <a:pPr marL="107999" lvl="0" indent="0">
              <a:buNone/>
            </a:pPr>
            <a:r>
              <a:rPr lang="en-GB" sz="2800" b="1"/>
              <a:t>Dr Rachel Worthington</a:t>
            </a:r>
          </a:p>
          <a:p>
            <a:pPr marL="107999" lvl="0" indent="0">
              <a:buNone/>
            </a:pPr>
            <a:r>
              <a:rPr lang="en-GB"/>
              <a:t>Alpha Hospitals and University of Central Lancashire</a:t>
            </a:r>
          </a:p>
          <a:p>
            <a:pPr marL="107999" lvl="0" indent="0">
              <a:buNone/>
            </a:pPr>
            <a:r>
              <a:rPr lang="en-GB" sz="2800" b="1"/>
              <a:t>Dr Fiona Wilks-Riley</a:t>
            </a:r>
          </a:p>
          <a:p>
            <a:pPr marL="107999" lvl="0" indent="0">
              <a:buNone/>
            </a:pPr>
            <a:r>
              <a:rPr lang="en-GB"/>
              <a:t>Alpha Hospitals and University of Central Lancashire</a:t>
            </a:r>
          </a:p>
          <a:p>
            <a:pPr marL="107999" lvl="0" indent="0">
              <a:buNone/>
            </a:pPr>
            <a:r>
              <a:rPr lang="en-GB" sz="2800" b="1"/>
              <a:t>Professor Niki Graham-Kevan</a:t>
            </a:r>
          </a:p>
          <a:p>
            <a:pPr marL="107999" lvl="0" indent="0">
              <a:buNone/>
            </a:pPr>
            <a:r>
              <a:rPr lang="en-GB"/>
              <a:t>University of Central Lancashire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name="Slide51">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Pre- Group	</a:t>
            </a:r>
          </a:p>
        </p:txBody>
      </p:sp>
      <p:sp>
        <p:nvSpPr>
          <p:cNvPr id="3" name="Content Placeholder 2"/>
          <p:cNvSpPr txBox="1">
            <a:spLocks noGrp="1"/>
          </p:cNvSpPr>
          <p:nvPr>
            <p:ph idx="1"/>
          </p:nvPr>
        </p:nvSpPr>
        <p:spPr>
          <a:xfrm>
            <a:off x="457200" y="1196748"/>
            <a:ext cx="7619759" cy="5203694"/>
          </a:xfrm>
        </p:spPr>
        <p:txBody>
          <a:bodyPr/>
          <a:lstStyle/>
          <a:p>
            <a:pPr marL="107999" lvl="0" indent="0">
              <a:buNone/>
            </a:pPr>
            <a:r>
              <a:rPr lang="en-GB"/>
              <a:t>Pre-group</a:t>
            </a:r>
          </a:p>
          <a:p>
            <a:pPr lvl="0">
              <a:spcAft>
                <a:spcPts val="0"/>
              </a:spcAft>
            </a:pPr>
            <a:r>
              <a:rPr lang="en-GB"/>
              <a:t>Stabilisation and Safe place</a:t>
            </a:r>
          </a:p>
          <a:p>
            <a:pPr lvl="0">
              <a:spcAft>
                <a:spcPts val="0"/>
              </a:spcAft>
            </a:pPr>
            <a:r>
              <a:rPr lang="en-GB"/>
              <a:t>Identification of out of group caretaker</a:t>
            </a:r>
          </a:p>
          <a:p>
            <a:pPr lvl="0">
              <a:spcAft>
                <a:spcPts val="0"/>
              </a:spcAft>
            </a:pPr>
            <a:r>
              <a:rPr lang="en-GB"/>
              <a:t>Functional Assessment – human needs fulfilment</a:t>
            </a:r>
          </a:p>
          <a:p>
            <a:pPr lvl="0">
              <a:spcAft>
                <a:spcPts val="0"/>
              </a:spcAft>
            </a:pPr>
            <a:r>
              <a:rPr lang="en-GB"/>
              <a:t>Therapy room construction – grounding stimuli</a:t>
            </a:r>
          </a:p>
          <a:p>
            <a:pPr lvl="0">
              <a:spcAft>
                <a:spcPts val="0"/>
              </a:spcAft>
            </a:pPr>
            <a:r>
              <a:rPr lang="en-GB"/>
              <a:t>Strength based goal setting</a:t>
            </a:r>
          </a:p>
        </p:txBody>
      </p:sp>
      <p:pic>
        <p:nvPicPr>
          <p:cNvPr id="4" name="Picture 2" descr="E:\photo.JPG"/>
          <p:cNvPicPr>
            <a:picLocks noChangeAspect="1"/>
          </p:cNvPicPr>
          <p:nvPr/>
        </p:nvPicPr>
        <p:blipFill>
          <a:blip r:embed="rId2"/>
          <a:srcRect/>
          <a:stretch>
            <a:fillRect/>
          </a:stretch>
        </p:blipFill>
        <p:spPr>
          <a:xfrm>
            <a:off x="3563892" y="3717035"/>
            <a:ext cx="4398017" cy="2920502"/>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name="Slide70">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The Group - outline</a:t>
            </a:r>
          </a:p>
        </p:txBody>
      </p:sp>
      <p:pic>
        <p:nvPicPr>
          <p:cNvPr id="3" name="Content Placeholder 2" descr="E:\photo-4.JPG"/>
          <p:cNvPicPr>
            <a:picLocks noGrp="1" noChangeAspect="1"/>
          </p:cNvPicPr>
          <p:nvPr>
            <p:ph idx="1"/>
          </p:nvPr>
        </p:nvPicPr>
        <p:blipFill>
          <a:blip r:embed="rId2"/>
          <a:srcRect/>
          <a:stretch>
            <a:fillRect/>
          </a:stretch>
        </p:blipFill>
        <p:spPr>
          <a:xfrm>
            <a:off x="3059829" y="3697394"/>
            <a:ext cx="3289297" cy="2463795"/>
          </a:xfrm>
        </p:spPr>
      </p:pic>
      <p:sp>
        <p:nvSpPr>
          <p:cNvPr id="4" name="Rectangle 4"/>
          <p:cNvSpPr/>
          <p:nvPr/>
        </p:nvSpPr>
        <p:spPr>
          <a:xfrm>
            <a:off x="1043604" y="1635285"/>
            <a:ext cx="6696745" cy="2062100"/>
          </a:xfrm>
          <a:prstGeom prst="rect">
            <a:avLst/>
          </a:prstGeom>
          <a:noFill/>
          <a:ln>
            <a:noFill/>
            <a:prstDash val="solid"/>
          </a:ln>
        </p:spPr>
        <p:txBody>
          <a:bodyPr vert="horz" wrap="square" lIns="91440" tIns="45720" rIns="91440" bIns="45720" anchor="t" anchorCtr="0" compatLnSpc="1">
            <a:spAutoFit/>
          </a:bodyPr>
          <a:lstStyle/>
          <a:p>
            <a:pPr marL="107999"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0" i="0" u="none" strike="noStrike" kern="1200" cap="none" spc="0" baseline="0">
                <a:solidFill>
                  <a:srgbClr val="000000"/>
                </a:solidFill>
                <a:uFillTx/>
                <a:latin typeface="Calibri"/>
                <a:ea typeface=""/>
                <a:cs typeface=""/>
              </a:rPr>
              <a:t>Enhancing Safety in the group – bringing safety objects, expanding their sense of self and identity, connection, grounding techniques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name="Slide52">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4676"/>
            <a:ext cx="7619759" cy="778062"/>
          </a:xfrm>
        </p:spPr>
        <p:txBody>
          <a:bodyPr/>
          <a:lstStyle/>
          <a:p>
            <a:pPr lvl="0">
              <a:buNone/>
            </a:pPr>
            <a:r>
              <a:rPr lang="en-GB"/>
              <a:t>The group - outline</a:t>
            </a:r>
          </a:p>
        </p:txBody>
      </p:sp>
      <p:sp>
        <p:nvSpPr>
          <p:cNvPr id="3" name="Content Placeholder 2"/>
          <p:cNvSpPr txBox="1">
            <a:spLocks noGrp="1"/>
          </p:cNvSpPr>
          <p:nvPr>
            <p:ph idx="1"/>
          </p:nvPr>
        </p:nvSpPr>
        <p:spPr>
          <a:xfrm>
            <a:off x="323523" y="1484784"/>
            <a:ext cx="7753435" cy="4915658"/>
          </a:xfrm>
        </p:spPr>
        <p:txBody>
          <a:bodyPr/>
          <a:lstStyle/>
          <a:p>
            <a:pPr lvl="0">
              <a:spcAft>
                <a:spcPts val="0"/>
              </a:spcAft>
            </a:pPr>
            <a:r>
              <a:rPr lang="en-GB"/>
              <a:t>Self control</a:t>
            </a:r>
          </a:p>
          <a:p>
            <a:pPr lvl="0">
              <a:spcAft>
                <a:spcPts val="0"/>
              </a:spcAft>
            </a:pPr>
            <a:r>
              <a:rPr lang="en-GB"/>
              <a:t>Relaxation, Meditation, Mindfulness</a:t>
            </a:r>
          </a:p>
          <a:p>
            <a:pPr lvl="0">
              <a:spcAft>
                <a:spcPts val="0"/>
              </a:spcAft>
            </a:pPr>
            <a:r>
              <a:rPr lang="en-GB"/>
              <a:t>Pre-session physical activity - saccadic</a:t>
            </a:r>
          </a:p>
          <a:p>
            <a:pPr lvl="0">
              <a:spcAft>
                <a:spcPts val="0"/>
              </a:spcAft>
            </a:pPr>
            <a:r>
              <a:rPr lang="en-GB"/>
              <a:t>Emotion identification and regulation – attentional control and bio-feedback</a:t>
            </a:r>
          </a:p>
          <a:p>
            <a:pPr lvl="0">
              <a:spcAft>
                <a:spcPts val="0"/>
              </a:spcAft>
            </a:pPr>
            <a:endParaRPr lang="en-GB"/>
          </a:p>
          <a:p>
            <a:pPr lvl="0">
              <a:spcAft>
                <a:spcPts val="0"/>
              </a:spcAft>
            </a:pPr>
            <a:endParaRPr lang="en-GB"/>
          </a:p>
          <a:p>
            <a:pPr lvl="0"/>
            <a:endParaRPr lang="en-GB"/>
          </a:p>
        </p:txBody>
      </p:sp>
      <p:pic>
        <p:nvPicPr>
          <p:cNvPr id="4" name="Picture 2" descr="E:\photo-2.JPG"/>
          <p:cNvPicPr>
            <a:picLocks noChangeAspect="1"/>
          </p:cNvPicPr>
          <p:nvPr/>
        </p:nvPicPr>
        <p:blipFill>
          <a:blip r:embed="rId2"/>
          <a:srcRect/>
          <a:stretch>
            <a:fillRect/>
          </a:stretch>
        </p:blipFill>
        <p:spPr>
          <a:xfrm>
            <a:off x="827586" y="4235162"/>
            <a:ext cx="5206995" cy="156209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buNone/>
            </a:pPr>
            <a:r>
              <a:rPr lang="en-US"/>
              <a:t>Information Processing</a:t>
            </a:r>
          </a:p>
        </p:txBody>
      </p:sp>
      <p:sp>
        <p:nvSpPr>
          <p:cNvPr id="3" name="Content Placeholder 2"/>
          <p:cNvSpPr txBox="1">
            <a:spLocks noGrp="1"/>
          </p:cNvSpPr>
          <p:nvPr>
            <p:ph type="body" idx="4294967295"/>
          </p:nvPr>
        </p:nvSpPr>
        <p:spPr/>
        <p:txBody>
          <a:bodyPr/>
          <a:lstStyle/>
          <a:p>
            <a:pPr marL="0" lvl="0" indent="0">
              <a:spcBef>
                <a:spcPts val="440"/>
              </a:spcBef>
              <a:buClr>
                <a:srgbClr val="629DD1"/>
              </a:buClr>
              <a:buFont typeface="Arial" pitchFamily="32"/>
              <a:buChar char="•"/>
            </a:pPr>
            <a:r>
              <a:rPr lang="en-GB">
                <a:latin typeface="Calibri" pitchFamily="18"/>
              </a:rPr>
              <a:t>Huesmann (1998) developed the ‘Unified model of Information Processing’</a:t>
            </a:r>
          </a:p>
          <a:p>
            <a:pPr marL="0" lvl="0" indent="0">
              <a:spcBef>
                <a:spcPts val="440"/>
              </a:spcBef>
              <a:buClr>
                <a:srgbClr val="629DD1"/>
              </a:buClr>
              <a:buFont typeface="Arial" pitchFamily="32"/>
              <a:buChar char="•"/>
            </a:pPr>
            <a:r>
              <a:rPr lang="en-GB">
                <a:latin typeface="Calibri" pitchFamily="18"/>
              </a:rPr>
              <a:t>This attended to the role of:</a:t>
            </a:r>
          </a:p>
          <a:p>
            <a:pPr marL="0" lvl="0" indent="0">
              <a:spcBef>
                <a:spcPts val="440"/>
              </a:spcBef>
              <a:buClr>
                <a:srgbClr val="629DD1"/>
              </a:buClr>
              <a:buFont typeface="Arial" pitchFamily="32"/>
              <a:buChar char="-"/>
            </a:pPr>
            <a:r>
              <a:rPr lang="en-GB">
                <a:latin typeface="Calibri" pitchFamily="18"/>
              </a:rPr>
              <a:t>Scripts</a:t>
            </a:r>
          </a:p>
          <a:p>
            <a:pPr marL="0" lvl="0" indent="0">
              <a:spcBef>
                <a:spcPts val="440"/>
              </a:spcBef>
              <a:buClr>
                <a:srgbClr val="629DD1"/>
              </a:buClr>
              <a:buFont typeface="Arial" pitchFamily="32"/>
              <a:buChar char="-"/>
            </a:pPr>
            <a:r>
              <a:rPr lang="en-GB">
                <a:latin typeface="Calibri" pitchFamily="18"/>
              </a:rPr>
              <a:t>Cognitive processing as a simultaneous process</a:t>
            </a:r>
          </a:p>
          <a:p>
            <a:pPr marL="0" lvl="0" indent="0">
              <a:spcBef>
                <a:spcPts val="440"/>
              </a:spcBef>
              <a:buClr>
                <a:srgbClr val="629DD1"/>
              </a:buClr>
              <a:buFont typeface="Arial" pitchFamily="32"/>
              <a:buChar char="-"/>
            </a:pPr>
            <a:r>
              <a:rPr lang="en-GB">
                <a:latin typeface="Calibri" pitchFamily="18"/>
              </a:rPr>
              <a:t>Parallel processing</a:t>
            </a:r>
          </a:p>
          <a:p>
            <a:pPr marL="0" lvl="0" indent="0">
              <a:spcBef>
                <a:spcPts val="440"/>
              </a:spcBef>
              <a:buClr>
                <a:srgbClr val="629DD1"/>
              </a:buClr>
              <a:buFont typeface="Arial" pitchFamily="32"/>
              <a:buChar char="-"/>
            </a:pPr>
            <a:r>
              <a:rPr lang="en-GB">
                <a:latin typeface="Calibri" pitchFamily="18"/>
              </a:rPr>
              <a:t>Placed all of the above within the context of emotion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name="Slide69">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Group Outline continued</a:t>
            </a:r>
          </a:p>
        </p:txBody>
      </p:sp>
      <p:sp>
        <p:nvSpPr>
          <p:cNvPr id="3" name="Content Placeholder 2"/>
          <p:cNvSpPr txBox="1">
            <a:spLocks noGrp="1"/>
          </p:cNvSpPr>
          <p:nvPr>
            <p:ph idx="1"/>
          </p:nvPr>
        </p:nvSpPr>
        <p:spPr/>
        <p:txBody>
          <a:bodyPr/>
          <a:lstStyle/>
          <a:p>
            <a:pPr lvl="0">
              <a:spcAft>
                <a:spcPts val="0"/>
              </a:spcAft>
            </a:pPr>
            <a:r>
              <a:rPr lang="en-GB"/>
              <a:t>Triggers and breaks– identification</a:t>
            </a:r>
          </a:p>
          <a:p>
            <a:pPr marL="107999" lvl="0" indent="0">
              <a:spcAft>
                <a:spcPts val="0"/>
              </a:spcAft>
              <a:buNone/>
            </a:pPr>
            <a:endParaRPr lang="en-GB"/>
          </a:p>
          <a:p>
            <a:pPr marL="107999" lvl="0" indent="0">
              <a:spcAft>
                <a:spcPts val="0"/>
              </a:spcAft>
              <a:buNone/>
            </a:pPr>
            <a:endParaRPr lang="en-GB"/>
          </a:p>
          <a:p>
            <a:pPr lvl="0">
              <a:spcAft>
                <a:spcPts val="0"/>
              </a:spcAft>
            </a:pPr>
            <a:r>
              <a:rPr lang="en-GB"/>
              <a:t>Positive Identity Development</a:t>
            </a:r>
          </a:p>
          <a:p>
            <a:pPr lvl="0">
              <a:spcAft>
                <a:spcPts val="0"/>
              </a:spcAft>
            </a:pPr>
            <a:r>
              <a:rPr lang="en-GB"/>
              <a:t>Cognitive and Emotional Processing</a:t>
            </a:r>
          </a:p>
          <a:p>
            <a:pPr lvl="0">
              <a:spcAft>
                <a:spcPts val="0"/>
              </a:spcAft>
            </a:pPr>
            <a:r>
              <a:rPr lang="en-GB"/>
              <a:t>Life/Trauma Narrative</a:t>
            </a:r>
          </a:p>
          <a:p>
            <a:pPr lvl="0">
              <a:spcAft>
                <a:spcPts val="0"/>
              </a:spcAft>
            </a:pPr>
            <a:r>
              <a:rPr lang="en-GB"/>
              <a:t>Aggression Narratives</a:t>
            </a:r>
          </a:p>
          <a:p>
            <a:pPr lvl="0">
              <a:spcAft>
                <a:spcPts val="0"/>
              </a:spcAft>
            </a:pPr>
            <a:r>
              <a:rPr lang="en-GB"/>
              <a:t>Reading me, reading others</a:t>
            </a:r>
          </a:p>
          <a:p>
            <a:pPr lvl="0">
              <a:spcAft>
                <a:spcPts val="0"/>
              </a:spcAft>
            </a:pPr>
            <a:r>
              <a:rPr lang="en-GB"/>
              <a:t>Conflict Resolution</a:t>
            </a:r>
          </a:p>
          <a:p>
            <a:pPr lvl="0">
              <a:spcAft>
                <a:spcPts val="0"/>
              </a:spcAft>
            </a:pPr>
            <a:r>
              <a:rPr lang="en-GB"/>
              <a:t>Future Narratives</a:t>
            </a:r>
          </a:p>
          <a:p>
            <a:pPr lvl="0"/>
            <a:endParaRPr lang="en-GB"/>
          </a:p>
        </p:txBody>
      </p:sp>
      <p:pic>
        <p:nvPicPr>
          <p:cNvPr id="4" name="Picture 2" descr="E:\photo-3.JPG"/>
          <p:cNvPicPr>
            <a:picLocks noChangeAspect="1"/>
          </p:cNvPicPr>
          <p:nvPr/>
        </p:nvPicPr>
        <p:blipFill>
          <a:blip r:embed="rId2"/>
          <a:srcRect/>
          <a:stretch>
            <a:fillRect/>
          </a:stretch>
        </p:blipFill>
        <p:spPr>
          <a:xfrm>
            <a:off x="5364089" y="1124739"/>
            <a:ext cx="3022604" cy="269239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name="Slide53">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Pilot Study</a:t>
            </a:r>
          </a:p>
        </p:txBody>
      </p:sp>
      <p:sp>
        <p:nvSpPr>
          <p:cNvPr id="3" name="Content Placeholder 2"/>
          <p:cNvSpPr txBox="1">
            <a:spLocks noGrp="1"/>
          </p:cNvSpPr>
          <p:nvPr>
            <p:ph idx="1"/>
          </p:nvPr>
        </p:nvSpPr>
        <p:spPr/>
        <p:txBody>
          <a:bodyPr/>
          <a:lstStyle/>
          <a:p>
            <a:pPr lvl="0"/>
            <a:r>
              <a:rPr lang="en-GB"/>
              <a:t>30 sessions (high need group)</a:t>
            </a:r>
          </a:p>
          <a:p>
            <a:pPr lvl="0"/>
            <a:r>
              <a:rPr lang="en-GB"/>
              <a:t>Shorter version for lower need group</a:t>
            </a:r>
          </a:p>
          <a:p>
            <a:pPr lvl="0"/>
            <a:r>
              <a:rPr lang="en-GB"/>
              <a:t>6 months </a:t>
            </a:r>
          </a:p>
          <a:p>
            <a:pPr lvl="0"/>
            <a:r>
              <a:rPr lang="en-GB"/>
              <a:t>Twice a week </a:t>
            </a:r>
          </a:p>
          <a:p>
            <a:pPr lvl="0"/>
            <a:r>
              <a:rPr lang="en-GB"/>
              <a:t>Closed group</a:t>
            </a:r>
          </a:p>
          <a:p>
            <a:pPr lvl="0"/>
            <a:r>
              <a:rPr lang="en-GB"/>
              <a:t>2 therapists (team of 3)</a:t>
            </a:r>
          </a:p>
          <a:p>
            <a:pPr lvl="0"/>
            <a:r>
              <a:rPr lang="en-GB"/>
              <a:t>Prison/Hospital sample </a:t>
            </a:r>
          </a:p>
          <a:p>
            <a:pPr lvl="0"/>
            <a:r>
              <a:rPr lang="en-GB"/>
              <a:t>Male and female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name="Slide58">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Results	</a:t>
            </a:r>
          </a:p>
        </p:txBody>
      </p:sp>
      <p:sp>
        <p:nvSpPr>
          <p:cNvPr id="3" name="Content Placeholder 2"/>
          <p:cNvSpPr txBox="1">
            <a:spLocks noGrp="1"/>
          </p:cNvSpPr>
          <p:nvPr>
            <p:ph idx="1"/>
          </p:nvPr>
        </p:nvSpPr>
        <p:spPr/>
        <p:txBody>
          <a:bodyPr/>
          <a:lstStyle/>
          <a:p>
            <a:pPr lvl="0"/>
            <a:r>
              <a:rPr lang="en-GB"/>
              <a:t>Effects of treatment will be measured using both psychometric and incident data</a:t>
            </a:r>
          </a:p>
          <a:p>
            <a:pPr lvl="0"/>
            <a:r>
              <a:rPr lang="en-GB"/>
              <a:t>Comparisons will be made for degree of trauma history as well as aggression risk history to better inform the principles of risk-need-responsivity</a:t>
            </a:r>
          </a:p>
          <a:p>
            <a:pPr lvl="0"/>
            <a:r>
              <a:rPr lang="en-GB"/>
              <a:t>Quality of therapist delivery will be measured</a:t>
            </a:r>
          </a:p>
          <a:p>
            <a:pPr lvl="0"/>
            <a:r>
              <a:rPr lang="en-GB"/>
              <a:t>Qualitative Analyses will explore client experiences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p>
            <a:pPr lvl="0">
              <a:buNone/>
            </a:pPr>
            <a:r>
              <a:rPr lang="en-GB"/>
              <a:t>Conclusions</a:t>
            </a:r>
          </a:p>
        </p:txBody>
      </p:sp>
      <p:sp>
        <p:nvSpPr>
          <p:cNvPr id="3" name="Content Placeholder 2"/>
          <p:cNvSpPr txBox="1">
            <a:spLocks noGrp="1"/>
          </p:cNvSpPr>
          <p:nvPr>
            <p:ph idx="1"/>
          </p:nvPr>
        </p:nvSpPr>
        <p:spPr/>
        <p:txBody>
          <a:bodyPr/>
          <a:lstStyle/>
          <a:p>
            <a:pPr lvl="0"/>
            <a:r>
              <a:rPr lang="en-GB"/>
              <a:t>Trauma and Aggression are intrinsically linked</a:t>
            </a:r>
          </a:p>
          <a:p>
            <a:pPr lvl="0"/>
            <a:r>
              <a:rPr lang="en-GB"/>
              <a:t>Current interventions do not adequately take into account the role of trauma and the effects this has on information processing</a:t>
            </a:r>
          </a:p>
          <a:p>
            <a:pPr lvl="0"/>
            <a:r>
              <a:rPr lang="en-GB"/>
              <a:t>There is a need for group based trauma informed aggression interventions</a:t>
            </a:r>
          </a:p>
          <a:p>
            <a:pPr lvl="0"/>
            <a:r>
              <a:rPr lang="en-GB"/>
              <a:t>This will be the first group based aggression treatment programme to address the role of trauma</a:t>
            </a:r>
          </a:p>
          <a:p>
            <a:pPr lvl="0"/>
            <a:r>
              <a:rPr lang="en-GB"/>
              <a:t>Outcome data will be published once obtained</a:t>
            </a:r>
          </a:p>
          <a:p>
            <a:pPr lvl="0"/>
            <a:endParaRPr lang="en-GB"/>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name="Slide60">
    <p:spTree>
      <p:nvGrpSpPr>
        <p:cNvPr id="1" name=""/>
        <p:cNvGrpSpPr/>
        <p:nvPr/>
      </p:nvGrpSpPr>
      <p:grpSpPr>
        <a:xfrm>
          <a:off x="0" y="0"/>
          <a:ext cx="0" cy="0"/>
          <a:chOff x="0" y="0"/>
          <a:chExt cx="0" cy="0"/>
        </a:xfrm>
      </p:grpSpPr>
      <p:sp>
        <p:nvSpPr>
          <p:cNvPr id="2" name="Title 1"/>
          <p:cNvSpPr txBox="1">
            <a:spLocks noGrp="1"/>
          </p:cNvSpPr>
          <p:nvPr>
            <p:ph type="ctrTitle"/>
          </p:nvPr>
        </p:nvSpPr>
        <p:spPr/>
        <p:txBody>
          <a:bodyPr/>
          <a:lstStyle/>
          <a:p>
            <a:pPr lvl="0">
              <a:buNone/>
            </a:pPr>
            <a:r>
              <a:rPr lang="en-GB"/>
              <a:t>Questions?</a:t>
            </a:r>
          </a:p>
        </p:txBody>
      </p:sp>
      <p:sp>
        <p:nvSpPr>
          <p:cNvPr id="3" name="Subtitle 2"/>
          <p:cNvSpPr txBox="1">
            <a:spLocks noGrp="1"/>
          </p:cNvSpPr>
          <p:nvPr>
            <p:ph type="subTitle" idx="1"/>
          </p:nvPr>
        </p:nvSpPr>
        <p:spPr/>
        <p:txBody>
          <a:bodyPr/>
          <a:lstStyle/>
          <a:p>
            <a:pPr lvl="0"/>
            <a:r>
              <a:rPr lang="en-GB"/>
              <a:t>rachel.worthington@alphahospitals.co.uk</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p>
            <a:pPr lvl="0">
              <a:buNone/>
            </a:pPr>
            <a:r>
              <a:rPr lang="en-US"/>
              <a:t>Advantages of the GAM</a:t>
            </a:r>
          </a:p>
        </p:txBody>
      </p:sp>
      <p:sp>
        <p:nvSpPr>
          <p:cNvPr id="3" name="Content Placeholder 2"/>
          <p:cNvSpPr txBox="1">
            <a:spLocks noGrp="1"/>
          </p:cNvSpPr>
          <p:nvPr>
            <p:ph type="body" idx="4294967295"/>
          </p:nvPr>
        </p:nvSpPr>
        <p:spPr/>
        <p:txBody>
          <a:bodyPr/>
          <a:lstStyle/>
          <a:p>
            <a:pPr marL="0" lvl="0" indent="0">
              <a:spcBef>
                <a:spcPts val="440"/>
              </a:spcBef>
              <a:buClr>
                <a:srgbClr val="629DD1"/>
              </a:buClr>
              <a:buFont typeface="Arial" pitchFamily="32"/>
              <a:buChar char="•"/>
            </a:pPr>
            <a:r>
              <a:rPr lang="en-GB" sz="2800">
                <a:latin typeface="Calibri" pitchFamily="18"/>
              </a:rPr>
              <a:t>Takes into account ‘mixed-motive’ aggression</a:t>
            </a:r>
          </a:p>
          <a:p>
            <a:pPr marL="0" lvl="0" indent="0">
              <a:spcBef>
                <a:spcPts val="440"/>
              </a:spcBef>
              <a:buClr>
                <a:srgbClr val="629DD1"/>
              </a:buClr>
              <a:buFont typeface="Arial" pitchFamily="32"/>
              <a:buChar char="•"/>
            </a:pPr>
            <a:r>
              <a:rPr lang="en-GB" sz="2800">
                <a:latin typeface="Calibri" pitchFamily="18"/>
              </a:rPr>
              <a:t>Recognises the way in which aggression can adapt</a:t>
            </a:r>
          </a:p>
          <a:p>
            <a:pPr marL="0" lvl="0" indent="0">
              <a:spcBef>
                <a:spcPts val="440"/>
              </a:spcBef>
              <a:buClr>
                <a:srgbClr val="629DD1"/>
              </a:buClr>
              <a:buFont typeface="Arial" pitchFamily="32"/>
              <a:buChar char="•"/>
            </a:pPr>
            <a:r>
              <a:rPr lang="en-GB" sz="2800">
                <a:latin typeface="Calibri" pitchFamily="18"/>
              </a:rPr>
              <a:t>Addresses information processing models of aggression</a:t>
            </a:r>
          </a:p>
          <a:p>
            <a:pPr marL="0" lvl="0" indent="0">
              <a:spcBef>
                <a:spcPts val="440"/>
              </a:spcBef>
              <a:buClr>
                <a:srgbClr val="629DD1"/>
              </a:buClr>
              <a:buFont typeface="Arial" pitchFamily="32"/>
              <a:buChar char="•"/>
            </a:pPr>
            <a:r>
              <a:rPr lang="en-GB" sz="2800">
                <a:latin typeface="Calibri" pitchFamily="18"/>
              </a:rPr>
              <a:t>Includes focus on peace research and positive psychology</a:t>
            </a:r>
          </a:p>
          <a:p>
            <a:pPr marL="0" lvl="0" indent="0">
              <a:spcBef>
                <a:spcPts val="440"/>
              </a:spcBef>
              <a:buClr>
                <a:srgbClr val="629DD1"/>
              </a:buClr>
              <a:buFont typeface="Arial" pitchFamily="32"/>
              <a:buChar char="•"/>
            </a:pPr>
            <a:r>
              <a:rPr lang="en-GB" sz="2800">
                <a:latin typeface="Calibri" pitchFamily="18"/>
              </a:rPr>
              <a:t>Recognises the importance of focussing on client strength for change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1"/>
          <a:lstStyle/>
          <a:p>
            <a:pPr lvl="0" algn="ctr">
              <a:buNone/>
            </a:pPr>
            <a:r>
              <a:rPr lang="en-GB" sz="3600"/>
              <a:t>Aggression and Information Processing</a:t>
            </a:r>
          </a:p>
        </p:txBody>
      </p:sp>
      <p:sp>
        <p:nvSpPr>
          <p:cNvPr id="3" name="Content Placeholder 2"/>
          <p:cNvSpPr txBox="1">
            <a:spLocks noGrp="1"/>
          </p:cNvSpPr>
          <p:nvPr>
            <p:ph idx="1"/>
          </p:nvPr>
        </p:nvSpPr>
        <p:spPr>
          <a:xfrm>
            <a:off x="457200" y="1484784"/>
            <a:ext cx="7619759" cy="4915658"/>
          </a:xfrm>
        </p:spPr>
        <p:txBody>
          <a:bodyPr/>
          <a:lstStyle/>
          <a:p>
            <a:pPr lvl="0">
              <a:buNone/>
            </a:pPr>
            <a:r>
              <a:rPr lang="en-GB" sz="1600"/>
              <a:t>According to Huesmann (1988), the conditions ‘‘most conducive to the learning of aggression seem to be those in which the child has many opportunities to observe aggression, in which the child is reinforced for his or her own aggression, and in which the child is the object of aggression’’ (p. 14).</a:t>
            </a:r>
          </a:p>
          <a:p>
            <a:pPr lvl="0"/>
            <a:r>
              <a:rPr lang="en-GB" sz="1600"/>
              <a:t>Linder et al(2010) suggest that the processing of social information occurs in an automatic, unconscious and implicit manner.</a:t>
            </a:r>
          </a:p>
          <a:p>
            <a:pPr lvl="0"/>
            <a:r>
              <a:rPr lang="en-GB" sz="1600"/>
              <a:t>Todorov and Bargh (2002) suggested that individuals who are exposed to aggression related stimuli develop hostile attributions which influence their social information processing. Furthermore, Linder et al. (2010) suggest that this processing is out of a person’s conscious control and can result in biases in information processing which result in an individual producing hostile attributions.</a:t>
            </a:r>
          </a:p>
          <a:p>
            <a:pPr lvl="0"/>
            <a:r>
              <a:rPr lang="en-GB" sz="1600"/>
              <a:t>Furthermore, Zelli et al(1995) found that aggressive individuals only made unconscious hostile attributions when asked to give automatic and spontaneous responses as opposed to controlled responses.</a:t>
            </a:r>
          </a:p>
          <a:p>
            <a:pPr lvl="0"/>
            <a:r>
              <a:rPr lang="en-GB" sz="1600"/>
              <a:t>Therefore, it would seem that when a person is exposed to trauma, aggression inputs and hostile attributions may develop at a less conscious level and hence, this may have implications for treatment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nchorCtr="1"/>
          <a:lstStyle/>
          <a:p>
            <a:pPr lvl="0" algn="ctr">
              <a:buNone/>
            </a:pPr>
            <a:r>
              <a:rPr lang="en-GB" sz="4400"/>
              <a:t>Information Processing </a:t>
            </a:r>
            <a:br>
              <a:rPr lang="en-GB" sz="4400"/>
            </a:br>
            <a:r>
              <a:rPr lang="en-GB" sz="4400"/>
              <a:t>and Trauma</a:t>
            </a:r>
          </a:p>
        </p:txBody>
      </p:sp>
      <p:sp>
        <p:nvSpPr>
          <p:cNvPr id="3" name="Content Placeholder 2"/>
          <p:cNvSpPr txBox="1">
            <a:spLocks noGrp="1"/>
          </p:cNvSpPr>
          <p:nvPr>
            <p:ph idx="1"/>
          </p:nvPr>
        </p:nvSpPr>
        <p:spPr/>
        <p:txBody>
          <a:bodyPr/>
          <a:lstStyle/>
          <a:p>
            <a:pPr lvl="0"/>
            <a:r>
              <a:rPr lang="en-GB" sz="1800"/>
              <a:t>In terms of trauma experiences, there is evidence that those who have been exposed to traumatic experiences remain in a hyper-aroused state, overly attending to environmental stimulus, that they experienced reduced levels of trust and their experience of negative emotions is intensified (Solomon and Heide, 2005)</a:t>
            </a:r>
          </a:p>
          <a:p>
            <a:pPr lvl="0"/>
            <a:r>
              <a:rPr lang="en-GB" sz="1800"/>
              <a:t>In addition, it has also been noted that in those exposed to trauma, rehearsal may take the form of both nightmares and flashbacks of the experience (Duke et al., 2008) as well as fear which Jarymowicz and Bar-Tal (2006, p. 367) suggest could lead the individual to store both conscious and unconscious memories which can lead to ‘‘pre-emptive aggression’’.</a:t>
            </a:r>
          </a:p>
          <a:p>
            <a:pPr lvl="0"/>
            <a:r>
              <a:rPr lang="en-GB" sz="1800"/>
              <a:t>Furthermore, Siever (2008) found that exposure to repeated acts of aggression can leave individuals with a neurobiological susceptibility to aggression as a result of an imbalance between the prefrontal cortex and the amygdala. The authors argued that this affects the ‘‘top down’’ circuitry and reduces the person’s ability to modulate aggression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2118</TotalTime>
  <Words>5161</Words>
  <Application>Microsoft Office PowerPoint</Application>
  <PresentationFormat>On-screen Show (4:3)</PresentationFormat>
  <Paragraphs>323</Paragraphs>
  <Slides>64</Slides>
  <Notes>9</Notes>
  <HiddenSlides>0</HiddenSlides>
  <MMClips>0</MMClips>
  <ScaleCrop>false</ScaleCrop>
  <HeadingPairs>
    <vt:vector size="4" baseType="variant">
      <vt:variant>
        <vt:lpstr>Theme</vt:lpstr>
      </vt:variant>
      <vt:variant>
        <vt:i4>2</vt:i4>
      </vt:variant>
      <vt:variant>
        <vt:lpstr>Slide Titles</vt:lpstr>
      </vt:variant>
      <vt:variant>
        <vt:i4>64</vt:i4>
      </vt:variant>
    </vt:vector>
  </HeadingPairs>
  <TitlesOfParts>
    <vt:vector size="66" baseType="lpstr">
      <vt:lpstr>Default</vt:lpstr>
      <vt:lpstr>Default 1</vt:lpstr>
      <vt:lpstr>Fight, Flight or Freeze – I’m fighting!  The application of EMDR in a group based violence reduction treatment programme </vt:lpstr>
      <vt:lpstr>Content</vt:lpstr>
      <vt:lpstr>Aggression - Definition</vt:lpstr>
      <vt:lpstr>Theories of Aggression – the early years…</vt:lpstr>
      <vt:lpstr>Current Theories of Aggression</vt:lpstr>
      <vt:lpstr>Information Processing</vt:lpstr>
      <vt:lpstr>Advantages of the GAM</vt:lpstr>
      <vt:lpstr>Aggression and Information Processing</vt:lpstr>
      <vt:lpstr>Information Processing  and Trauma</vt:lpstr>
      <vt:lpstr>Trauma and Aggression</vt:lpstr>
      <vt:lpstr>Links between trauma and aggression</vt:lpstr>
      <vt:lpstr>Trauma and Aggression cont</vt:lpstr>
      <vt:lpstr>Trauma and Dual Aggression</vt:lpstr>
      <vt:lpstr>Trauma and PTSD</vt:lpstr>
      <vt:lpstr>Trauma and Cognitive Changes</vt:lpstr>
      <vt:lpstr>Trauma and PTS</vt:lpstr>
      <vt:lpstr>Trauma – Biological changes</vt:lpstr>
      <vt:lpstr>Nature of Trauma</vt:lpstr>
      <vt:lpstr>Types of Trauma</vt:lpstr>
      <vt:lpstr>Trauma and logical thinking</vt:lpstr>
      <vt:lpstr>GAM and trauma</vt:lpstr>
      <vt:lpstr>Trauma and Criminality</vt:lpstr>
      <vt:lpstr>Implications of Trauma on Interventions</vt:lpstr>
      <vt:lpstr>Continued....</vt:lpstr>
      <vt:lpstr>Trauma, Memory and arousal</vt:lpstr>
      <vt:lpstr>The Bridge..</vt:lpstr>
      <vt:lpstr>Trauma, arousal and processing</vt:lpstr>
      <vt:lpstr>Trauma, recall and language</vt:lpstr>
      <vt:lpstr>One brain or two?</vt:lpstr>
      <vt:lpstr>The Brain</vt:lpstr>
      <vt:lpstr>So what does this mean?</vt:lpstr>
      <vt:lpstr>Historical treatment approaches – Anger Management</vt:lpstr>
      <vt:lpstr>Current Approaches to the Treatment of Aggression</vt:lpstr>
      <vt:lpstr>Current Aggression Interventions continued</vt:lpstr>
      <vt:lpstr>Aggression interventions </vt:lpstr>
      <vt:lpstr>Examples of Treatment Approaches in practice – LMV</vt:lpstr>
      <vt:lpstr>Constraints of current approaches</vt:lpstr>
      <vt:lpstr>Problems…. Stories of delivering standard groups</vt:lpstr>
      <vt:lpstr>Problems – patient experiences</vt:lpstr>
      <vt:lpstr>The FUTURE?</vt:lpstr>
      <vt:lpstr>Neurosequential Model of Therapeutics (NMT)</vt:lpstr>
      <vt:lpstr>Application of NMT to adult brains</vt:lpstr>
      <vt:lpstr>Order of treatment using NMT</vt:lpstr>
      <vt:lpstr>Eye Movement Desensitization and Reprocessing (EMDR)</vt:lpstr>
      <vt:lpstr>EMDR – effects on physiology</vt:lpstr>
      <vt:lpstr>Benefits of EMDR</vt:lpstr>
      <vt:lpstr>Group Treatment using EMDR</vt:lpstr>
      <vt:lpstr>Features of effective groups</vt:lpstr>
      <vt:lpstr>Group EMDR?</vt:lpstr>
      <vt:lpstr>Group EMDR for trauma</vt:lpstr>
      <vt:lpstr>Benefits of group EMDR</vt:lpstr>
      <vt:lpstr>Factors required for group EMDR (Jarero &amp; Artigas, 2010)</vt:lpstr>
      <vt:lpstr>Aggression treatment – the future and considerations</vt:lpstr>
      <vt:lpstr>Implications for practice</vt:lpstr>
      <vt:lpstr>Personality, Trauma and the Future</vt:lpstr>
      <vt:lpstr>The Future – Trauma Informed Group Aggression Treatment Programme </vt:lpstr>
      <vt:lpstr>Pre- Group </vt:lpstr>
      <vt:lpstr>The Group - outline</vt:lpstr>
      <vt:lpstr>The group - outline</vt:lpstr>
      <vt:lpstr>Group Outline continued</vt:lpstr>
      <vt:lpstr>Pilot Study</vt:lpstr>
      <vt:lpstr>Results </vt:lpstr>
      <vt:lpstr>Conclusions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Violence and Aggression – Theories, research and treatment implications</dc:title>
  <dc:creator>rworthington</dc:creator>
  <cp:lastModifiedBy>Rachel</cp:lastModifiedBy>
  <cp:revision>41</cp:revision>
  <dcterms:created xsi:type="dcterms:W3CDTF">2011-11-08T08:40:19Z</dcterms:created>
  <dcterms:modified xsi:type="dcterms:W3CDTF">2014-06-29T14:28:32Z</dcterms:modified>
</cp:coreProperties>
</file>